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Lobster"/>
      <p:regular r:id="rId23"/>
    </p:embeddedFont>
    <p:embeddedFont>
      <p:font typeface="EB Garamond"/>
      <p:regular r:id="rId24"/>
      <p:bold r:id="rId25"/>
      <p:italic r:id="rId26"/>
      <p:boldItalic r:id="rId27"/>
    </p:embeddedFont>
    <p:embeddedFont>
      <p:font typeface="Pacifico"/>
      <p:regular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EBGaramond-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Pacifico-regular.fntdata"/><Relationship Id="rId27"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fa8ef7b56_1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fa8ef7b56_1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e44ed367a5698f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e44ed367a5698f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0e72a087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0e72a087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will show you two new research results of SJTU, pointing out the future development direction of garbage disposal and green building.</a:t>
            </a:r>
            <a:endParaRPr>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It can accelerate the decomposition of organic matter in wet garbage, and convert them into high value-added products such as humic acid, formic acid, acetic acid and lactic acid in a specific high temperature and high pressure environment. </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Compared with anaerobic digestion technology, the product transformation speed of this technology is very fast. At the same time, it can achieve a high degree of integration, greatly reducing the area occupied by the plant, and high economic value of products. </a:t>
            </a:r>
            <a:endParaRPr sz="1050">
              <a:solidFill>
                <a:schemeClr val="dk1"/>
              </a:solidFill>
            </a:endParaRPr>
          </a:p>
          <a:p>
            <a:pPr indent="0" lvl="0" marL="0" rtl="0" algn="l">
              <a:spcBef>
                <a:spcPts val="0"/>
              </a:spcBef>
              <a:spcAft>
                <a:spcPts val="0"/>
              </a:spcAft>
              <a:buClr>
                <a:schemeClr val="dk1"/>
              </a:buClr>
              <a:buSzPts val="1100"/>
              <a:buFont typeface="Arial"/>
              <a:buNone/>
            </a:pPr>
            <a:r>
              <a:rPr lang="en" sz="1050">
                <a:solidFill>
                  <a:schemeClr val="dk1"/>
                </a:solidFill>
              </a:rPr>
              <a:t>Now, in the east of the third restaurant building of Shanghai Jiaotong University, there are still pilot-scale equipments used to treat kitchen waste produced in school canteens.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f31838a0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f31838a0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rPr>
              <a:t>The Sino-Italian Green Energy Building, co-financed by the Italian government and SJTU, was officially completed in 2012.</a:t>
            </a:r>
            <a:endParaRPr sz="1050">
              <a:solidFill>
                <a:schemeClr val="dk1"/>
              </a:solidFill>
            </a:endParaRPr>
          </a:p>
          <a:p>
            <a:pPr indent="0" lvl="0" marL="0" rtl="0" algn="l">
              <a:spcBef>
                <a:spcPts val="0"/>
              </a:spcBef>
              <a:spcAft>
                <a:spcPts val="0"/>
              </a:spcAft>
              <a:buNone/>
            </a:pPr>
            <a:r>
              <a:rPr lang="en" sz="1050">
                <a:solidFill>
                  <a:schemeClr val="dk1"/>
                </a:solidFill>
              </a:rPr>
              <a:t>The green energy building is a white building with double wall structure. The inner layer is insulated glass curtain wall and the outer layer is ceramic curtain wall.</a:t>
            </a:r>
            <a:endParaRPr sz="1050">
              <a:solidFill>
                <a:schemeClr val="dk1"/>
              </a:solidFill>
            </a:endParaRPr>
          </a:p>
          <a:p>
            <a:pPr indent="0" lvl="0" marL="0" rtl="0" algn="l">
              <a:spcBef>
                <a:spcPts val="0"/>
              </a:spcBef>
              <a:spcAft>
                <a:spcPts val="0"/>
              </a:spcAft>
              <a:buNone/>
            </a:pPr>
            <a:r>
              <a:rPr lang="en" sz="1050">
                <a:solidFill>
                  <a:schemeClr val="dk1"/>
                </a:solidFill>
              </a:rPr>
              <a:t>It can effectively block the direct sunshine in summer, and better lighting in winter, so as to play an effective role in energy saving and energy utilization.\</a:t>
            </a:r>
            <a:endParaRPr sz="1050">
              <a:solidFill>
                <a:schemeClr val="dk1"/>
              </a:solidFill>
            </a:endParaRPr>
          </a:p>
          <a:p>
            <a:pPr indent="0" lvl="0" marL="0" rtl="0" algn="l">
              <a:spcBef>
                <a:spcPts val="0"/>
              </a:spcBef>
              <a:spcAft>
                <a:spcPts val="0"/>
              </a:spcAft>
              <a:buNone/>
            </a:pPr>
            <a:r>
              <a:rPr lang="en" sz="1050">
                <a:solidFill>
                  <a:schemeClr val="dk1"/>
                </a:solidFill>
              </a:rPr>
              <a:t>There are many kinds of solar air-conditioning and ice-making systems in the energy building, as well as more than 20 energy-saving technologies, such as biomass power generation, wind and light complementary power generation, smart micro-grid, etc.</a:t>
            </a:r>
            <a:endParaRPr sz="1050">
              <a:solidFill>
                <a:schemeClr val="dk1"/>
              </a:solidFill>
            </a:endParaRPr>
          </a:p>
          <a:p>
            <a:pPr indent="0" lvl="0" marL="0" rtl="0" algn="l">
              <a:spcBef>
                <a:spcPts val="0"/>
              </a:spcBef>
              <a:spcAft>
                <a:spcPts val="0"/>
              </a:spcAft>
              <a:buNone/>
            </a:pPr>
            <a:r>
              <a:rPr lang="en" sz="1050">
                <a:solidFill>
                  <a:schemeClr val="dk1"/>
                </a:solidFill>
              </a:rPr>
              <a:t>Due to the full use of renewable energy and efficient energy-saving equipment, the whole building can operate independently from the central grid, and even output electricity. </a:t>
            </a:r>
            <a:endParaRPr sz="1050">
              <a:solidFill>
                <a:schemeClr val="dk1"/>
              </a:solidFill>
            </a:endParaRPr>
          </a:p>
          <a:p>
            <a:pPr indent="0" lvl="0" marL="0" rtl="0" algn="l">
              <a:spcBef>
                <a:spcPts val="0"/>
              </a:spcBef>
              <a:spcAft>
                <a:spcPts val="0"/>
              </a:spcAft>
              <a:buNone/>
            </a:pPr>
            <a:r>
              <a:rPr lang="en" sz="1050">
                <a:solidFill>
                  <a:schemeClr val="dk1"/>
                </a:solidFill>
              </a:rPr>
              <a:t>The green energy building provides a smart home model room. Through remote control and automatic perception, it can satisfy the comfort of the home and save resources to the greatest extent.</a:t>
            </a:r>
            <a:endParaRPr sz="105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0ea71483d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0ea71483d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low carbon effort, we can have 3 aspects which are product building and transportation. First, we suggest university can use product that has ecolabeling or sustainability certification. Some examples are Energy Star and Green Seal. next, we suggest that university can use recycled or eco-friendly materials in constructing a building. Besides, we can design a building that can maximize incoming natural light during daytime so we can save energy. Another suggestion for transportation is to invest in electric buses and bikes to promote low carbon on campus.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0e618bbf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0e618bb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talk about waste management. University should introduce deposit system. Please look at right picture. It is scotland’s example.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0ea71483d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0ea71483d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suggestion is about water. Please look at this picture. This is rain water tank. We use it for saving water. We can use this water for growing plants, toilet and disaster.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f31838a0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f31838a0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2864d2b795ea8e0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864d2b795ea8e0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fa8ef7b5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fa8ef7b5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green campus is a place where environmentally responsible practice and education combine to promote sustainable and eco-friendly practices in campus. The green campus concept offers opportunity regarding to sustainable solutions on environmental, social and economic need of man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a8ef7b56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a8ef7b5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fa8ef7b5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fa8ef7b5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fa8ef7b56_19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fa8ef7b56_19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fa8ef7b56_19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fa8ef7b56_19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fa8ef7b5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fa8ef7b5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fa8ef7b56_18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fa8ef7b56_1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39.jpg"/><Relationship Id="rId5"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34.jpg"/><Relationship Id="rId5"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32.jpg"/><Relationship Id="rId5"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41.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50.png"/><Relationship Id="rId8"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8.jpg"/><Relationship Id="rId5"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9.jpg"/><Relationship Id="rId4"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40.png"/><Relationship Id="rId7" Type="http://schemas.openxmlformats.org/officeDocument/2006/relationships/image" Target="../media/image4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9.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5.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9.jpg"/><Relationship Id="rId5"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7.jpg"/><Relationship Id="rId5"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08525" y="153900"/>
            <a:ext cx="6980400" cy="328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000">
                <a:latin typeface="Merriweather"/>
                <a:ea typeface="Merriweather"/>
                <a:cs typeface="Merriweather"/>
                <a:sym typeface="Merriweather"/>
              </a:rPr>
              <a:t>SUSTAINABLE GREEN CAMPUS: </a:t>
            </a:r>
            <a:r>
              <a:rPr b="1" lang="en" sz="4600">
                <a:latin typeface="Merriweather"/>
                <a:ea typeface="Merriweather"/>
                <a:cs typeface="Merriweather"/>
                <a:sym typeface="Merriweather"/>
              </a:rPr>
              <a:t>ASIAN UNIVERSITY </a:t>
            </a:r>
            <a:endParaRPr b="1" sz="4600">
              <a:latin typeface="Merriweather"/>
              <a:ea typeface="Merriweather"/>
              <a:cs typeface="Merriweather"/>
              <a:sym typeface="Merriweather"/>
            </a:endParaRPr>
          </a:p>
          <a:p>
            <a:pPr indent="0" lvl="0" marL="0" rtl="0" algn="l">
              <a:spcBef>
                <a:spcPts val="0"/>
              </a:spcBef>
              <a:spcAft>
                <a:spcPts val="0"/>
              </a:spcAft>
              <a:buNone/>
            </a:pPr>
            <a:r>
              <a:rPr b="1" lang="en" sz="4600">
                <a:latin typeface="Merriweather"/>
                <a:ea typeface="Merriweather"/>
                <a:cs typeface="Merriweather"/>
                <a:sym typeface="Merriweather"/>
              </a:rPr>
              <a:t>AS A CASE STUDY</a:t>
            </a:r>
            <a:endParaRPr b="1" sz="4600">
              <a:latin typeface="Merriweather"/>
              <a:ea typeface="Merriweather"/>
              <a:cs typeface="Merriweather"/>
              <a:sym typeface="Merriweather"/>
            </a:endParaRPr>
          </a:p>
        </p:txBody>
      </p:sp>
      <p:sp>
        <p:nvSpPr>
          <p:cNvPr id="55" name="Google Shape;55;p13"/>
          <p:cNvSpPr txBox="1"/>
          <p:nvPr/>
        </p:nvSpPr>
        <p:spPr>
          <a:xfrm>
            <a:off x="5157007" y="2571750"/>
            <a:ext cx="3987000" cy="233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600">
                <a:latin typeface="EB Garamond"/>
                <a:ea typeface="EB Garamond"/>
                <a:cs typeface="EB Garamond"/>
                <a:sym typeface="EB Garamond"/>
              </a:rPr>
              <a:t>NG XIN YI</a:t>
            </a:r>
            <a:endParaRPr b="1" sz="2600">
              <a:latin typeface="EB Garamond"/>
              <a:ea typeface="EB Garamond"/>
              <a:cs typeface="EB Garamond"/>
              <a:sym typeface="EB Garamond"/>
            </a:endParaRPr>
          </a:p>
          <a:p>
            <a:pPr indent="0" lvl="0" marL="0" rtl="0" algn="r">
              <a:spcBef>
                <a:spcPts val="0"/>
              </a:spcBef>
              <a:spcAft>
                <a:spcPts val="0"/>
              </a:spcAft>
              <a:buNone/>
            </a:pPr>
            <a:r>
              <a:rPr b="1" lang="en" sz="2600">
                <a:latin typeface="EB Garamond"/>
                <a:ea typeface="EB Garamond"/>
                <a:cs typeface="EB Garamond"/>
                <a:sym typeface="EB Garamond"/>
              </a:rPr>
              <a:t>JEONG YE JIN</a:t>
            </a:r>
            <a:endParaRPr b="1" sz="2600">
              <a:latin typeface="EB Garamond"/>
              <a:ea typeface="EB Garamond"/>
              <a:cs typeface="EB Garamond"/>
              <a:sym typeface="EB Garamond"/>
            </a:endParaRPr>
          </a:p>
          <a:p>
            <a:pPr indent="0" lvl="0" marL="0" rtl="0" algn="r">
              <a:spcBef>
                <a:spcPts val="0"/>
              </a:spcBef>
              <a:spcAft>
                <a:spcPts val="0"/>
              </a:spcAft>
              <a:buNone/>
            </a:pPr>
            <a:r>
              <a:rPr b="1" lang="en" sz="2600">
                <a:latin typeface="EB Garamond"/>
                <a:ea typeface="EB Garamond"/>
                <a:cs typeface="EB Garamond"/>
                <a:sym typeface="EB Garamond"/>
              </a:rPr>
              <a:t>SASAKI RYOTA</a:t>
            </a:r>
            <a:endParaRPr b="1" sz="2600">
              <a:latin typeface="EB Garamond"/>
              <a:ea typeface="EB Garamond"/>
              <a:cs typeface="EB Garamond"/>
              <a:sym typeface="EB Garamond"/>
            </a:endParaRPr>
          </a:p>
          <a:p>
            <a:pPr indent="0" lvl="0" marL="0" rtl="0" algn="r">
              <a:spcBef>
                <a:spcPts val="0"/>
              </a:spcBef>
              <a:spcAft>
                <a:spcPts val="0"/>
              </a:spcAft>
              <a:buNone/>
            </a:pPr>
            <a:r>
              <a:rPr b="1" lang="en" sz="2600">
                <a:latin typeface="EB Garamond"/>
                <a:ea typeface="EB Garamond"/>
                <a:cs typeface="EB Garamond"/>
                <a:sym typeface="EB Garamond"/>
              </a:rPr>
              <a:t>CHU ZHAO HAN</a:t>
            </a:r>
            <a:endParaRPr b="1" sz="2600">
              <a:latin typeface="EB Garamond"/>
              <a:ea typeface="EB Garamond"/>
              <a:cs typeface="EB Garamond"/>
              <a:sym typeface="EB Garamond"/>
            </a:endParaRPr>
          </a:p>
          <a:p>
            <a:pPr indent="0" lvl="0" marL="0" rtl="0" algn="r">
              <a:spcBef>
                <a:spcPts val="0"/>
              </a:spcBef>
              <a:spcAft>
                <a:spcPts val="0"/>
              </a:spcAft>
              <a:buNone/>
            </a:pPr>
            <a:r>
              <a:rPr b="1" lang="en" sz="2600">
                <a:latin typeface="EB Garamond"/>
                <a:ea typeface="EB Garamond"/>
                <a:cs typeface="EB Garamond"/>
                <a:sym typeface="EB Garamond"/>
              </a:rPr>
              <a:t>RIDZWAN SHAHRIL</a:t>
            </a:r>
            <a:endParaRPr b="1" sz="2600">
              <a:latin typeface="EB Garamond"/>
              <a:ea typeface="EB Garamond"/>
              <a:cs typeface="EB Garamond"/>
              <a:sym typeface="EB Garamond"/>
            </a:endParaRPr>
          </a:p>
          <a:p>
            <a:pPr indent="0" lvl="0" marL="0" rtl="0" algn="r">
              <a:spcBef>
                <a:spcPts val="0"/>
              </a:spcBef>
              <a:spcAft>
                <a:spcPts val="0"/>
              </a:spcAft>
              <a:buNone/>
            </a:pPr>
            <a:r>
              <a:rPr b="1" lang="en" sz="2600">
                <a:latin typeface="EB Garamond"/>
                <a:ea typeface="EB Garamond"/>
                <a:cs typeface="EB Garamond"/>
                <a:sym typeface="EB Garamond"/>
              </a:rPr>
              <a:t>MATSUMOTO SUZUNA</a:t>
            </a:r>
            <a:endParaRPr b="1" sz="2600">
              <a:latin typeface="EB Garamond"/>
              <a:ea typeface="EB Garamond"/>
              <a:cs typeface="EB Garamond"/>
              <a:sym typeface="EB Garamond"/>
            </a:endParaRPr>
          </a:p>
        </p:txBody>
      </p:sp>
      <p:sp>
        <p:nvSpPr>
          <p:cNvPr id="56" name="Google Shape;56;p13"/>
          <p:cNvSpPr txBox="1"/>
          <p:nvPr/>
        </p:nvSpPr>
        <p:spPr>
          <a:xfrm>
            <a:off x="308525" y="4218875"/>
            <a:ext cx="2488800" cy="6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EB Garamond"/>
                <a:ea typeface="EB Garamond"/>
                <a:cs typeface="EB Garamond"/>
                <a:sym typeface="EB Garamond"/>
              </a:rPr>
              <a:t>-</a:t>
            </a:r>
            <a:r>
              <a:rPr b="1" lang="en" sz="3600">
                <a:latin typeface="EB Garamond"/>
                <a:ea typeface="EB Garamond"/>
                <a:cs typeface="EB Garamond"/>
                <a:sym typeface="EB Garamond"/>
              </a:rPr>
              <a:t>GROUP 2-</a:t>
            </a:r>
            <a:endParaRPr b="1" sz="3600">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2"/>
          <p:cNvSpPr txBox="1"/>
          <p:nvPr>
            <p:ph type="title"/>
          </p:nvPr>
        </p:nvSpPr>
        <p:spPr>
          <a:xfrm>
            <a:off x="0" y="11142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Times New Roman"/>
                <a:ea typeface="Times New Roman"/>
                <a:cs typeface="Times New Roman"/>
                <a:sym typeface="Times New Roman"/>
              </a:rPr>
              <a:t>Ritsumeikan University</a:t>
            </a:r>
            <a:endParaRPr>
              <a:latin typeface="Times New Roman"/>
              <a:ea typeface="Times New Roman"/>
              <a:cs typeface="Times New Roman"/>
              <a:sym typeface="Times New Roman"/>
            </a:endParaRPr>
          </a:p>
        </p:txBody>
      </p:sp>
      <p:sp>
        <p:nvSpPr>
          <p:cNvPr id="143" name="Google Shape;143;p22"/>
          <p:cNvSpPr txBox="1"/>
          <p:nvPr>
            <p:ph idx="1" type="body"/>
          </p:nvPr>
        </p:nvSpPr>
        <p:spPr>
          <a:xfrm>
            <a:off x="3130625" y="1424175"/>
            <a:ext cx="5701500" cy="3144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Clr>
                <a:srgbClr val="000000"/>
              </a:buClr>
              <a:buSzPts val="2300"/>
              <a:buFont typeface="Merriweather"/>
              <a:buChar char="-"/>
            </a:pPr>
            <a:r>
              <a:rPr lang="en" sz="2300">
                <a:solidFill>
                  <a:srgbClr val="000000"/>
                </a:solidFill>
                <a:latin typeface="Merriweather"/>
                <a:ea typeface="Merriweather"/>
                <a:cs typeface="Merriweather"/>
                <a:sym typeface="Merriweather"/>
              </a:rPr>
              <a:t>Sets up garbage area for recycle</a:t>
            </a:r>
            <a:endParaRPr sz="2300">
              <a:solidFill>
                <a:srgbClr val="000000"/>
              </a:solidFill>
              <a:latin typeface="Merriweather"/>
              <a:ea typeface="Merriweather"/>
              <a:cs typeface="Merriweather"/>
              <a:sym typeface="Merriweather"/>
            </a:endParaRPr>
          </a:p>
          <a:p>
            <a:pPr indent="0" lvl="0" marL="0" rtl="0" algn="l">
              <a:spcBef>
                <a:spcPts val="0"/>
              </a:spcBef>
              <a:spcAft>
                <a:spcPts val="0"/>
              </a:spcAft>
              <a:buNone/>
            </a:pPr>
            <a:r>
              <a:t/>
            </a:r>
            <a:endParaRPr sz="23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3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300">
              <a:solidFill>
                <a:srgbClr val="000000"/>
              </a:solidFill>
              <a:latin typeface="Merriweather"/>
              <a:ea typeface="Merriweather"/>
              <a:cs typeface="Merriweather"/>
              <a:sym typeface="Merriweather"/>
            </a:endParaRPr>
          </a:p>
          <a:p>
            <a:pPr indent="-374650" lvl="0" marL="457200" rtl="0" algn="l">
              <a:spcBef>
                <a:spcPts val="1600"/>
              </a:spcBef>
              <a:spcAft>
                <a:spcPts val="0"/>
              </a:spcAft>
              <a:buClr>
                <a:srgbClr val="000000"/>
              </a:buClr>
              <a:buSzPts val="2300"/>
              <a:buFont typeface="Merriweather"/>
              <a:buChar char="-"/>
            </a:pPr>
            <a:r>
              <a:rPr lang="en" sz="2300">
                <a:solidFill>
                  <a:srgbClr val="000000"/>
                </a:solidFill>
                <a:latin typeface="Merriweather"/>
                <a:ea typeface="Merriweather"/>
                <a:cs typeface="Merriweather"/>
                <a:sym typeface="Merriweather"/>
              </a:rPr>
              <a:t>pick up garbage</a:t>
            </a:r>
            <a:endParaRPr sz="2300">
              <a:solidFill>
                <a:srgbClr val="000000"/>
              </a:solidFill>
              <a:latin typeface="Merriweather"/>
              <a:ea typeface="Merriweather"/>
              <a:cs typeface="Merriweather"/>
              <a:sym typeface="Merriweather"/>
            </a:endParaRPr>
          </a:p>
        </p:txBody>
      </p:sp>
      <p:pic>
        <p:nvPicPr>
          <p:cNvPr id="144" name="Google Shape;144;p22"/>
          <p:cNvPicPr preferRelativeResize="0"/>
          <p:nvPr/>
        </p:nvPicPr>
        <p:blipFill>
          <a:blip r:embed="rId4">
            <a:alphaModFix/>
          </a:blip>
          <a:stretch>
            <a:fillRect/>
          </a:stretch>
        </p:blipFill>
        <p:spPr>
          <a:xfrm>
            <a:off x="152400" y="807525"/>
            <a:ext cx="2978225" cy="2071808"/>
          </a:xfrm>
          <a:prstGeom prst="rect">
            <a:avLst/>
          </a:prstGeom>
          <a:noFill/>
          <a:ln>
            <a:noFill/>
          </a:ln>
        </p:spPr>
      </p:pic>
      <p:pic>
        <p:nvPicPr>
          <p:cNvPr id="145" name="Google Shape;145;p22"/>
          <p:cNvPicPr preferRelativeResize="0"/>
          <p:nvPr/>
        </p:nvPicPr>
        <p:blipFill>
          <a:blip r:embed="rId5">
            <a:alphaModFix/>
          </a:blip>
          <a:stretch>
            <a:fillRect/>
          </a:stretch>
        </p:blipFill>
        <p:spPr>
          <a:xfrm>
            <a:off x="152400" y="2684125"/>
            <a:ext cx="2906358" cy="2396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3"/>
          <p:cNvSpPr txBox="1"/>
          <p:nvPr>
            <p:ph type="title"/>
          </p:nvPr>
        </p:nvSpPr>
        <p:spPr>
          <a:xfrm>
            <a:off x="0" y="114847"/>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Ritsumeikan University</a:t>
            </a:r>
            <a:endParaRPr b="1">
              <a:latin typeface="Times New Roman"/>
              <a:ea typeface="Times New Roman"/>
              <a:cs typeface="Times New Roman"/>
              <a:sym typeface="Times New Roman"/>
            </a:endParaRPr>
          </a:p>
          <a:p>
            <a:pPr indent="0" lvl="0" marL="0" rtl="0" algn="l">
              <a:spcBef>
                <a:spcPts val="0"/>
              </a:spcBef>
              <a:spcAft>
                <a:spcPts val="0"/>
              </a:spcAft>
              <a:buNone/>
            </a:pPr>
            <a:r>
              <a:t/>
            </a:r>
            <a:endParaRPr/>
          </a:p>
        </p:txBody>
      </p:sp>
      <p:pic>
        <p:nvPicPr>
          <p:cNvPr id="151" name="Google Shape;151;p23"/>
          <p:cNvPicPr preferRelativeResize="0"/>
          <p:nvPr/>
        </p:nvPicPr>
        <p:blipFill>
          <a:blip r:embed="rId4">
            <a:alphaModFix/>
          </a:blip>
          <a:stretch>
            <a:fillRect/>
          </a:stretch>
        </p:blipFill>
        <p:spPr>
          <a:xfrm>
            <a:off x="261725" y="1185075"/>
            <a:ext cx="3924655" cy="1533050"/>
          </a:xfrm>
          <a:prstGeom prst="rect">
            <a:avLst/>
          </a:prstGeom>
          <a:noFill/>
          <a:ln>
            <a:noFill/>
          </a:ln>
        </p:spPr>
      </p:pic>
      <p:pic>
        <p:nvPicPr>
          <p:cNvPr id="152" name="Google Shape;152;p23"/>
          <p:cNvPicPr preferRelativeResize="0"/>
          <p:nvPr/>
        </p:nvPicPr>
        <p:blipFill>
          <a:blip r:embed="rId5">
            <a:alphaModFix/>
          </a:blip>
          <a:stretch>
            <a:fillRect/>
          </a:stretch>
        </p:blipFill>
        <p:spPr>
          <a:xfrm>
            <a:off x="261775" y="3140506"/>
            <a:ext cx="3924650" cy="1533069"/>
          </a:xfrm>
          <a:prstGeom prst="rect">
            <a:avLst/>
          </a:prstGeom>
          <a:noFill/>
          <a:ln>
            <a:noFill/>
          </a:ln>
        </p:spPr>
      </p:pic>
      <p:sp>
        <p:nvSpPr>
          <p:cNvPr id="153" name="Google Shape;153;p23"/>
          <p:cNvSpPr txBox="1"/>
          <p:nvPr/>
        </p:nvSpPr>
        <p:spPr>
          <a:xfrm>
            <a:off x="0" y="612376"/>
            <a:ext cx="7315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 Energy Saving Systems</a:t>
            </a:r>
            <a:endParaRPr sz="2400">
              <a:latin typeface="Times New Roman"/>
              <a:ea typeface="Times New Roman"/>
              <a:cs typeface="Times New Roman"/>
              <a:sym typeface="Times New Roman"/>
            </a:endParaRPr>
          </a:p>
        </p:txBody>
      </p:sp>
      <p:sp>
        <p:nvSpPr>
          <p:cNvPr id="154" name="Google Shape;154;p23"/>
          <p:cNvSpPr txBox="1"/>
          <p:nvPr/>
        </p:nvSpPr>
        <p:spPr>
          <a:xfrm>
            <a:off x="261775" y="2609050"/>
            <a:ext cx="36738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Figure 1: MOTTINAI S</a:t>
            </a:r>
            <a:r>
              <a:rPr lang="en" sz="1800">
                <a:latin typeface="Times New Roman"/>
                <a:ea typeface="Times New Roman"/>
                <a:cs typeface="Times New Roman"/>
                <a:sym typeface="Times New Roman"/>
              </a:rPr>
              <a:t>ystem</a:t>
            </a:r>
            <a:endParaRPr sz="1800">
              <a:latin typeface="Times New Roman"/>
              <a:ea typeface="Times New Roman"/>
              <a:cs typeface="Times New Roman"/>
              <a:sym typeface="Times New Roman"/>
            </a:endParaRPr>
          </a:p>
        </p:txBody>
      </p:sp>
      <p:sp>
        <p:nvSpPr>
          <p:cNvPr id="155" name="Google Shape;155;p23"/>
          <p:cNvSpPr txBox="1"/>
          <p:nvPr/>
        </p:nvSpPr>
        <p:spPr>
          <a:xfrm>
            <a:off x="261775" y="4747100"/>
            <a:ext cx="36738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Figure 2: Smart lecture system</a:t>
            </a:r>
            <a:endParaRPr sz="1800">
              <a:latin typeface="Times New Roman"/>
              <a:ea typeface="Times New Roman"/>
              <a:cs typeface="Times New Roman"/>
              <a:sym typeface="Times New Roman"/>
            </a:endParaRPr>
          </a:p>
        </p:txBody>
      </p:sp>
      <p:sp>
        <p:nvSpPr>
          <p:cNvPr id="156" name="Google Shape;156;p23"/>
          <p:cNvSpPr txBox="1"/>
          <p:nvPr/>
        </p:nvSpPr>
        <p:spPr>
          <a:xfrm>
            <a:off x="4186372" y="1353238"/>
            <a:ext cx="4943400" cy="16191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Automatic control of air conditioner  and lighting in classroom.</a:t>
            </a:r>
            <a:endParaRPr sz="2100">
              <a:latin typeface="Merriweather"/>
              <a:ea typeface="Merriweather"/>
              <a:cs typeface="Merriweather"/>
              <a:sym typeface="Merriweather"/>
            </a:endParaRPr>
          </a:p>
        </p:txBody>
      </p:sp>
      <p:sp>
        <p:nvSpPr>
          <p:cNvPr id="157" name="Google Shape;157;p23"/>
          <p:cNvSpPr txBox="1"/>
          <p:nvPr/>
        </p:nvSpPr>
        <p:spPr>
          <a:xfrm>
            <a:off x="4223275" y="3462300"/>
            <a:ext cx="4869600" cy="16812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Automatic change classroom in order to improve efficiency electronic. </a:t>
            </a:r>
            <a:endParaRPr sz="21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4"/>
          <p:cNvSpPr txBox="1"/>
          <p:nvPr/>
        </p:nvSpPr>
        <p:spPr>
          <a:xfrm>
            <a:off x="94850" y="115925"/>
            <a:ext cx="73677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Times New Roman"/>
                <a:ea typeface="Times New Roman"/>
                <a:cs typeface="Times New Roman"/>
                <a:sym typeface="Times New Roman"/>
              </a:rPr>
              <a:t>Shanghai Jiao Tong University</a:t>
            </a:r>
            <a:endParaRPr b="1" sz="3000">
              <a:solidFill>
                <a:schemeClr val="dk1"/>
              </a:solidFill>
              <a:latin typeface="Times New Roman"/>
              <a:ea typeface="Times New Roman"/>
              <a:cs typeface="Times New Roman"/>
              <a:sym typeface="Times New Roman"/>
            </a:endParaRPr>
          </a:p>
        </p:txBody>
      </p:sp>
      <p:sp>
        <p:nvSpPr>
          <p:cNvPr id="163" name="Google Shape;163;p24"/>
          <p:cNvSpPr txBox="1"/>
          <p:nvPr/>
        </p:nvSpPr>
        <p:spPr>
          <a:xfrm>
            <a:off x="439500" y="565200"/>
            <a:ext cx="7338900" cy="8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lang="en" sz="2000">
                <a:solidFill>
                  <a:schemeClr val="dk1"/>
                </a:solidFill>
                <a:latin typeface="Times New Roman"/>
                <a:ea typeface="Times New Roman"/>
                <a:cs typeface="Times New Roman"/>
                <a:sym typeface="Times New Roman"/>
              </a:rPr>
              <a:t>Hydrothermal oxidation technology of wet garbage</a:t>
            </a:r>
            <a:endParaRPr sz="2000">
              <a:solidFill>
                <a:schemeClr val="dk1"/>
              </a:solidFill>
              <a:latin typeface="Times New Roman"/>
              <a:ea typeface="Times New Roman"/>
              <a:cs typeface="Times New Roman"/>
              <a:sym typeface="Times New Roman"/>
            </a:endParaRPr>
          </a:p>
          <a:p>
            <a:pPr indent="0" lvl="0" marL="0" rtl="0" algn="l">
              <a:spcBef>
                <a:spcPts val="400"/>
              </a:spcBef>
              <a:spcAft>
                <a:spcPts val="0"/>
              </a:spcAft>
              <a:buNone/>
            </a:pPr>
            <a:r>
              <a:t/>
            </a:r>
            <a:endParaRPr sz="2000"/>
          </a:p>
        </p:txBody>
      </p:sp>
      <p:sp>
        <p:nvSpPr>
          <p:cNvPr id="164" name="Google Shape;164;p24"/>
          <p:cNvSpPr txBox="1"/>
          <p:nvPr/>
        </p:nvSpPr>
        <p:spPr>
          <a:xfrm>
            <a:off x="3990175" y="1542297"/>
            <a:ext cx="4931400" cy="958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600">
                <a:latin typeface="Times New Roman"/>
                <a:ea typeface="Times New Roman"/>
                <a:cs typeface="Times New Roman"/>
                <a:sym typeface="Times New Roman"/>
              </a:rPr>
              <a:t>Under a</a:t>
            </a:r>
            <a:r>
              <a:rPr b="1" lang="en" sz="1600">
                <a:latin typeface="Times New Roman"/>
                <a:ea typeface="Times New Roman"/>
                <a:cs typeface="Times New Roman"/>
                <a:sym typeface="Times New Roman"/>
              </a:rPr>
              <a:t> specific high temperature and pressure environment</a:t>
            </a:r>
            <a:endParaRPr sz="1600">
              <a:latin typeface="Times New Roman"/>
              <a:ea typeface="Times New Roman"/>
              <a:cs typeface="Times New Roman"/>
              <a:sym typeface="Times New Roman"/>
            </a:endParaRPr>
          </a:p>
          <a:p>
            <a:pPr indent="0" lvl="0" marL="0" rtl="0" algn="just">
              <a:spcBef>
                <a:spcPts val="0"/>
              </a:spcBef>
              <a:spcAft>
                <a:spcPts val="0"/>
              </a:spcAft>
              <a:buNone/>
            </a:pPr>
            <a:r>
              <a:rPr lang="en" sz="1600">
                <a:latin typeface="Times New Roman"/>
                <a:ea typeface="Times New Roman"/>
                <a:cs typeface="Times New Roman"/>
                <a:sym typeface="Times New Roman"/>
              </a:rPr>
              <a:t>Being converted into </a:t>
            </a:r>
            <a:r>
              <a:rPr b="1" lang="en" sz="1600">
                <a:latin typeface="Times New Roman"/>
                <a:ea typeface="Times New Roman"/>
                <a:cs typeface="Times New Roman"/>
                <a:sym typeface="Times New Roman"/>
              </a:rPr>
              <a:t>high </a:t>
            </a:r>
            <a:r>
              <a:rPr b="1" lang="en" sz="1600">
                <a:latin typeface="Times New Roman"/>
                <a:ea typeface="Times New Roman"/>
                <a:cs typeface="Times New Roman"/>
                <a:sym typeface="Times New Roman"/>
              </a:rPr>
              <a:t>value-added products</a:t>
            </a:r>
            <a:r>
              <a:rPr lang="en" sz="1600">
                <a:latin typeface="Times New Roman"/>
                <a:ea typeface="Times New Roman"/>
                <a:cs typeface="Times New Roman"/>
                <a:sym typeface="Times New Roman"/>
              </a:rPr>
              <a:t> such as </a:t>
            </a:r>
            <a:r>
              <a:rPr lang="en" sz="1600">
                <a:latin typeface="Times New Roman"/>
                <a:ea typeface="Times New Roman"/>
                <a:cs typeface="Times New Roman"/>
                <a:sym typeface="Times New Roman"/>
              </a:rPr>
              <a:t>humic acid, formic acid, acetic acid and lactic acid</a:t>
            </a:r>
            <a:endParaRPr sz="1600">
              <a:latin typeface="Times New Roman"/>
              <a:ea typeface="Times New Roman"/>
              <a:cs typeface="Times New Roman"/>
              <a:sym typeface="Times New Roman"/>
            </a:endParaRPr>
          </a:p>
          <a:p>
            <a:pPr indent="0" lvl="0" marL="0" rtl="0" algn="just">
              <a:spcBef>
                <a:spcPts val="0"/>
              </a:spcBef>
              <a:spcAft>
                <a:spcPts val="0"/>
              </a:spcAft>
              <a:buNone/>
            </a:pPr>
            <a:r>
              <a:t/>
            </a:r>
            <a:endParaRPr/>
          </a:p>
        </p:txBody>
      </p:sp>
      <p:pic>
        <p:nvPicPr>
          <p:cNvPr id="165" name="Google Shape;165;p24"/>
          <p:cNvPicPr preferRelativeResize="0"/>
          <p:nvPr/>
        </p:nvPicPr>
        <p:blipFill>
          <a:blip r:embed="rId4">
            <a:alphaModFix/>
          </a:blip>
          <a:stretch>
            <a:fillRect/>
          </a:stretch>
        </p:blipFill>
        <p:spPr>
          <a:xfrm>
            <a:off x="439500" y="1421388"/>
            <a:ext cx="3236842" cy="3244975"/>
          </a:xfrm>
          <a:prstGeom prst="rect">
            <a:avLst/>
          </a:prstGeom>
          <a:noFill/>
          <a:ln>
            <a:noFill/>
          </a:ln>
        </p:spPr>
      </p:pic>
      <p:sp>
        <p:nvSpPr>
          <p:cNvPr id="166" name="Google Shape;166;p24"/>
          <p:cNvSpPr txBox="1"/>
          <p:nvPr/>
        </p:nvSpPr>
        <p:spPr>
          <a:xfrm>
            <a:off x="3910625" y="1231000"/>
            <a:ext cx="32214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Concept</a:t>
            </a:r>
            <a:endParaRPr>
              <a:latin typeface="Times New Roman"/>
              <a:ea typeface="Times New Roman"/>
              <a:cs typeface="Times New Roman"/>
              <a:sym typeface="Times New Roman"/>
            </a:endParaRPr>
          </a:p>
        </p:txBody>
      </p:sp>
      <p:sp>
        <p:nvSpPr>
          <p:cNvPr id="167" name="Google Shape;167;p24"/>
          <p:cNvSpPr txBox="1"/>
          <p:nvPr/>
        </p:nvSpPr>
        <p:spPr>
          <a:xfrm>
            <a:off x="3910625" y="2621975"/>
            <a:ext cx="32214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Advantages</a:t>
            </a:r>
            <a:endParaRPr>
              <a:latin typeface="Times New Roman"/>
              <a:ea typeface="Times New Roman"/>
              <a:cs typeface="Times New Roman"/>
              <a:sym typeface="Times New Roman"/>
            </a:endParaRPr>
          </a:p>
        </p:txBody>
      </p:sp>
      <p:sp>
        <p:nvSpPr>
          <p:cNvPr id="168" name="Google Shape;168;p24"/>
          <p:cNvSpPr txBox="1"/>
          <p:nvPr/>
        </p:nvSpPr>
        <p:spPr>
          <a:xfrm>
            <a:off x="3910625" y="2976350"/>
            <a:ext cx="4931400" cy="856200"/>
          </a:xfrm>
          <a:prstGeom prst="rect">
            <a:avLst/>
          </a:prstGeom>
          <a:noFill/>
          <a:ln>
            <a:noFill/>
          </a:ln>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F</a:t>
            </a:r>
            <a:r>
              <a:rPr lang="en" sz="1600">
                <a:latin typeface="Times New Roman"/>
                <a:ea typeface="Times New Roman"/>
                <a:cs typeface="Times New Roman"/>
                <a:sym typeface="Times New Roman"/>
              </a:rPr>
              <a:t>ast </a:t>
            </a:r>
            <a:r>
              <a:rPr lang="en" sz="1600">
                <a:latin typeface="Times New Roman"/>
                <a:ea typeface="Times New Roman"/>
                <a:cs typeface="Times New Roman"/>
                <a:sym typeface="Times New Roman"/>
              </a:rPr>
              <a:t>products transformation</a:t>
            </a:r>
            <a:endParaRPr sz="1600">
              <a:latin typeface="Times New Roman"/>
              <a:ea typeface="Times New Roman"/>
              <a:cs typeface="Times New Roman"/>
              <a:sym typeface="Times New Roman"/>
            </a:endParaRPr>
          </a:p>
          <a:p>
            <a:pPr indent="-330200" lvl="0" marL="457200" rtl="0" algn="just">
              <a:lnSpc>
                <a:spcPct val="115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High integration</a:t>
            </a:r>
            <a:endParaRPr sz="1600">
              <a:latin typeface="Times New Roman"/>
              <a:ea typeface="Times New Roman"/>
              <a:cs typeface="Times New Roman"/>
              <a:sym typeface="Times New Roman"/>
            </a:endParaRPr>
          </a:p>
          <a:p>
            <a:pPr indent="-330200" lvl="0" marL="457200" rtl="0" algn="just">
              <a:lnSpc>
                <a:spcPct val="115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High Economic Value</a:t>
            </a:r>
            <a:endParaRPr sz="1600">
              <a:latin typeface="Times New Roman"/>
              <a:ea typeface="Times New Roman"/>
              <a:cs typeface="Times New Roman"/>
              <a:sym typeface="Times New Roman"/>
            </a:endParaRPr>
          </a:p>
          <a:p>
            <a:pPr indent="0" lvl="0" marL="0" rtl="0" algn="just">
              <a:spcBef>
                <a:spcPts val="0"/>
              </a:spcBef>
              <a:spcAft>
                <a:spcPts val="0"/>
              </a:spcAft>
              <a:buNone/>
            </a:pPr>
            <a:r>
              <a:t/>
            </a:r>
            <a:endParaRPr b="1"/>
          </a:p>
        </p:txBody>
      </p:sp>
      <p:sp>
        <p:nvSpPr>
          <p:cNvPr id="169" name="Google Shape;169;p24"/>
          <p:cNvSpPr txBox="1"/>
          <p:nvPr/>
        </p:nvSpPr>
        <p:spPr>
          <a:xfrm>
            <a:off x="3910625" y="3906888"/>
            <a:ext cx="32214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Implementation</a:t>
            </a:r>
            <a:endParaRPr>
              <a:latin typeface="Times New Roman"/>
              <a:ea typeface="Times New Roman"/>
              <a:cs typeface="Times New Roman"/>
              <a:sym typeface="Times New Roman"/>
            </a:endParaRPr>
          </a:p>
        </p:txBody>
      </p:sp>
      <p:sp>
        <p:nvSpPr>
          <p:cNvPr id="170" name="Google Shape;170;p24"/>
          <p:cNvSpPr txBox="1"/>
          <p:nvPr/>
        </p:nvSpPr>
        <p:spPr>
          <a:xfrm>
            <a:off x="3990175" y="4256375"/>
            <a:ext cx="4931400" cy="62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latin typeface="Times New Roman"/>
                <a:ea typeface="Times New Roman"/>
                <a:cs typeface="Times New Roman"/>
                <a:sym typeface="Times New Roman"/>
              </a:rPr>
              <a:t>A 100 kg </a:t>
            </a:r>
            <a:r>
              <a:rPr lang="en" sz="1800">
                <a:latin typeface="Times New Roman"/>
                <a:ea typeface="Times New Roman"/>
                <a:cs typeface="Times New Roman"/>
                <a:sym typeface="Times New Roman"/>
              </a:rPr>
              <a:t>pilot-scale equipment is located on the east side of the 3rd restaurant of SJTU </a:t>
            </a:r>
            <a:endParaRPr sz="18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5"/>
          <p:cNvSpPr txBox="1"/>
          <p:nvPr/>
        </p:nvSpPr>
        <p:spPr>
          <a:xfrm>
            <a:off x="94850" y="115925"/>
            <a:ext cx="73677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Times New Roman"/>
                <a:ea typeface="Times New Roman"/>
                <a:cs typeface="Times New Roman"/>
                <a:sym typeface="Times New Roman"/>
              </a:rPr>
              <a:t>Shanghai Jiao Tong University</a:t>
            </a:r>
            <a:endParaRPr b="1" sz="3000">
              <a:solidFill>
                <a:schemeClr val="dk1"/>
              </a:solidFill>
              <a:latin typeface="Times New Roman"/>
              <a:ea typeface="Times New Roman"/>
              <a:cs typeface="Times New Roman"/>
              <a:sym typeface="Times New Roman"/>
            </a:endParaRPr>
          </a:p>
        </p:txBody>
      </p:sp>
      <p:sp>
        <p:nvSpPr>
          <p:cNvPr id="176" name="Google Shape;176;p25"/>
          <p:cNvSpPr txBox="1"/>
          <p:nvPr/>
        </p:nvSpPr>
        <p:spPr>
          <a:xfrm>
            <a:off x="439500" y="737525"/>
            <a:ext cx="7338900" cy="8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lang="en" sz="2000">
                <a:solidFill>
                  <a:schemeClr val="dk1"/>
                </a:solidFill>
              </a:rPr>
              <a:t>Sino-Italian Green Energy Lab</a:t>
            </a:r>
            <a:endParaRPr sz="2000">
              <a:solidFill>
                <a:schemeClr val="dk1"/>
              </a:solidFill>
            </a:endParaRPr>
          </a:p>
          <a:p>
            <a:pPr indent="0" lvl="0" marL="0" rtl="0" algn="l">
              <a:spcBef>
                <a:spcPts val="400"/>
              </a:spcBef>
              <a:spcAft>
                <a:spcPts val="0"/>
              </a:spcAft>
              <a:buNone/>
            </a:pPr>
            <a:r>
              <a:t/>
            </a:r>
            <a:endParaRPr sz="2000"/>
          </a:p>
        </p:txBody>
      </p:sp>
      <p:sp>
        <p:nvSpPr>
          <p:cNvPr id="177" name="Google Shape;177;p25"/>
          <p:cNvSpPr txBox="1"/>
          <p:nvPr/>
        </p:nvSpPr>
        <p:spPr>
          <a:xfrm>
            <a:off x="4161075" y="1399425"/>
            <a:ext cx="32214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Architectural Structure</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78" name="Google Shape;178;p25"/>
          <p:cNvSpPr txBox="1"/>
          <p:nvPr/>
        </p:nvSpPr>
        <p:spPr>
          <a:xfrm>
            <a:off x="4638375" y="1757400"/>
            <a:ext cx="4386300" cy="1007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Insulating glass curtain inner wall &amp; Ceramic curtain outer wall</a:t>
            </a:r>
            <a:endParaRPr sz="1600">
              <a:latin typeface="Times New Roman"/>
              <a:ea typeface="Times New Roman"/>
              <a:cs typeface="Times New Roman"/>
              <a:sym typeface="Times New Roman"/>
            </a:endParaRPr>
          </a:p>
        </p:txBody>
      </p:sp>
      <p:sp>
        <p:nvSpPr>
          <p:cNvPr id="179" name="Google Shape;179;p25"/>
          <p:cNvSpPr txBox="1"/>
          <p:nvPr/>
        </p:nvSpPr>
        <p:spPr>
          <a:xfrm>
            <a:off x="4161075" y="2465338"/>
            <a:ext cx="27972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Energy management</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p>
        </p:txBody>
      </p:sp>
      <p:sp>
        <p:nvSpPr>
          <p:cNvPr id="180" name="Google Shape;180;p25"/>
          <p:cNvSpPr txBox="1"/>
          <p:nvPr/>
        </p:nvSpPr>
        <p:spPr>
          <a:xfrm>
            <a:off x="4161075" y="2821600"/>
            <a:ext cx="4863600" cy="792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rPr>
              <a:t>        </a:t>
            </a:r>
            <a:r>
              <a:rPr lang="en" sz="1600">
                <a:solidFill>
                  <a:schemeClr val="dk1"/>
                </a:solidFill>
                <a:latin typeface="Times New Roman"/>
                <a:ea typeface="Times New Roman"/>
                <a:cs typeface="Times New Roman"/>
                <a:sym typeface="Times New Roman"/>
              </a:rPr>
              <a:t>Over</a:t>
            </a:r>
            <a:r>
              <a:rPr b="1" lang="en" sz="1600">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20</a:t>
            </a:r>
            <a:r>
              <a:rPr b="1" lang="en" sz="1600">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green energy technologies applied</a:t>
            </a:r>
            <a:endParaRPr sz="16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Solar energy compound air conditioning and heating system / Renewable energies power supply</a:t>
            </a:r>
            <a:endParaRPr sz="1600">
              <a:solidFill>
                <a:schemeClr val="dk1"/>
              </a:solidFill>
              <a:latin typeface="Times New Roman"/>
              <a:ea typeface="Times New Roman"/>
              <a:cs typeface="Times New Roman"/>
              <a:sym typeface="Times New Roman"/>
            </a:endParaRPr>
          </a:p>
        </p:txBody>
      </p:sp>
      <p:sp>
        <p:nvSpPr>
          <p:cNvPr id="181" name="Google Shape;181;p25"/>
          <p:cNvSpPr txBox="1"/>
          <p:nvPr/>
        </p:nvSpPr>
        <p:spPr>
          <a:xfrm>
            <a:off x="4161075" y="3784700"/>
            <a:ext cx="2797200" cy="463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Housing Model</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p>
        </p:txBody>
      </p:sp>
      <p:pic>
        <p:nvPicPr>
          <p:cNvPr id="182" name="Google Shape;182;p25"/>
          <p:cNvPicPr preferRelativeResize="0"/>
          <p:nvPr/>
        </p:nvPicPr>
        <p:blipFill>
          <a:blip r:embed="rId4">
            <a:alphaModFix/>
          </a:blip>
          <a:stretch>
            <a:fillRect/>
          </a:stretch>
        </p:blipFill>
        <p:spPr>
          <a:xfrm>
            <a:off x="439493" y="1576800"/>
            <a:ext cx="3744006" cy="1640950"/>
          </a:xfrm>
          <a:prstGeom prst="rect">
            <a:avLst/>
          </a:prstGeom>
          <a:noFill/>
          <a:ln>
            <a:noFill/>
          </a:ln>
        </p:spPr>
      </p:pic>
      <p:pic>
        <p:nvPicPr>
          <p:cNvPr id="183" name="Google Shape;183;p25"/>
          <p:cNvPicPr preferRelativeResize="0"/>
          <p:nvPr/>
        </p:nvPicPr>
        <p:blipFill>
          <a:blip r:embed="rId5">
            <a:alphaModFix/>
          </a:blip>
          <a:stretch>
            <a:fillRect/>
          </a:stretch>
        </p:blipFill>
        <p:spPr>
          <a:xfrm>
            <a:off x="439493" y="3217750"/>
            <a:ext cx="3744006" cy="1640950"/>
          </a:xfrm>
          <a:prstGeom prst="rect">
            <a:avLst/>
          </a:prstGeom>
          <a:noFill/>
          <a:ln>
            <a:noFill/>
          </a:ln>
        </p:spPr>
      </p:pic>
      <p:sp>
        <p:nvSpPr>
          <p:cNvPr id="184" name="Google Shape;184;p25"/>
          <p:cNvSpPr txBox="1"/>
          <p:nvPr/>
        </p:nvSpPr>
        <p:spPr>
          <a:xfrm>
            <a:off x="4638375" y="4083325"/>
            <a:ext cx="4386300" cy="792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Smart Home / Zero Energy Consumption Residential Technology</a:t>
            </a:r>
            <a:endParaRPr sz="16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26"/>
          <p:cNvSpPr txBox="1"/>
          <p:nvPr/>
        </p:nvSpPr>
        <p:spPr>
          <a:xfrm>
            <a:off x="137300" y="110625"/>
            <a:ext cx="87165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-Suggestions on developing a green campus-</a:t>
            </a:r>
            <a:endParaRPr b="1" sz="3000">
              <a:latin typeface="Times New Roman"/>
              <a:ea typeface="Times New Roman"/>
              <a:cs typeface="Times New Roman"/>
              <a:sym typeface="Times New Roman"/>
            </a:endParaRPr>
          </a:p>
        </p:txBody>
      </p:sp>
      <p:sp>
        <p:nvSpPr>
          <p:cNvPr id="190" name="Google Shape;190;p26"/>
          <p:cNvSpPr txBox="1"/>
          <p:nvPr/>
        </p:nvSpPr>
        <p:spPr>
          <a:xfrm>
            <a:off x="137300" y="878800"/>
            <a:ext cx="8716500" cy="6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Times New Roman"/>
                <a:ea typeface="Times New Roman"/>
                <a:cs typeface="Times New Roman"/>
                <a:sym typeface="Times New Roman"/>
              </a:rPr>
              <a:t>Low Carbon Effort - product, building and transportation</a:t>
            </a:r>
            <a:endParaRPr b="1" sz="2500">
              <a:latin typeface="Times New Roman"/>
              <a:ea typeface="Times New Roman"/>
              <a:cs typeface="Times New Roman"/>
              <a:sym typeface="Times New Roman"/>
            </a:endParaRPr>
          </a:p>
        </p:txBody>
      </p:sp>
      <p:pic>
        <p:nvPicPr>
          <p:cNvPr id="191" name="Google Shape;191;p26"/>
          <p:cNvPicPr preferRelativeResize="0"/>
          <p:nvPr/>
        </p:nvPicPr>
        <p:blipFill>
          <a:blip r:embed="rId4">
            <a:alphaModFix/>
          </a:blip>
          <a:stretch>
            <a:fillRect/>
          </a:stretch>
        </p:blipFill>
        <p:spPr>
          <a:xfrm>
            <a:off x="418125" y="1683150"/>
            <a:ext cx="1769784" cy="1258326"/>
          </a:xfrm>
          <a:prstGeom prst="rect">
            <a:avLst/>
          </a:prstGeom>
          <a:noFill/>
          <a:ln>
            <a:noFill/>
          </a:ln>
        </p:spPr>
      </p:pic>
      <p:pic>
        <p:nvPicPr>
          <p:cNvPr id="192" name="Google Shape;192;p26"/>
          <p:cNvPicPr preferRelativeResize="0"/>
          <p:nvPr/>
        </p:nvPicPr>
        <p:blipFill>
          <a:blip r:embed="rId5">
            <a:alphaModFix/>
          </a:blip>
          <a:stretch>
            <a:fillRect/>
          </a:stretch>
        </p:blipFill>
        <p:spPr>
          <a:xfrm>
            <a:off x="6230276" y="1868076"/>
            <a:ext cx="2333324" cy="1189075"/>
          </a:xfrm>
          <a:prstGeom prst="rect">
            <a:avLst/>
          </a:prstGeom>
          <a:noFill/>
          <a:ln>
            <a:noFill/>
          </a:ln>
        </p:spPr>
      </p:pic>
      <p:pic>
        <p:nvPicPr>
          <p:cNvPr id="193" name="Google Shape;193;p26"/>
          <p:cNvPicPr preferRelativeResize="0"/>
          <p:nvPr/>
        </p:nvPicPr>
        <p:blipFill>
          <a:blip r:embed="rId6">
            <a:alphaModFix/>
          </a:blip>
          <a:stretch>
            <a:fillRect/>
          </a:stretch>
        </p:blipFill>
        <p:spPr>
          <a:xfrm>
            <a:off x="2901700" y="1076471"/>
            <a:ext cx="2956812" cy="2967129"/>
          </a:xfrm>
          <a:prstGeom prst="rect">
            <a:avLst/>
          </a:prstGeom>
          <a:noFill/>
          <a:ln>
            <a:noFill/>
          </a:ln>
        </p:spPr>
      </p:pic>
      <p:sp>
        <p:nvSpPr>
          <p:cNvPr id="194" name="Google Shape;194;p26"/>
          <p:cNvSpPr txBox="1"/>
          <p:nvPr/>
        </p:nvSpPr>
        <p:spPr>
          <a:xfrm>
            <a:off x="338650" y="3160938"/>
            <a:ext cx="1928700" cy="470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Ecolabeling</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195" name="Google Shape;195;p26"/>
          <p:cNvSpPr txBox="1"/>
          <p:nvPr/>
        </p:nvSpPr>
        <p:spPr>
          <a:xfrm>
            <a:off x="2952400" y="3450625"/>
            <a:ext cx="2855400" cy="1608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Recycled &amp; eco-friendly material</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Design concept </a:t>
            </a:r>
            <a:endParaRPr sz="2000">
              <a:latin typeface="Times New Roman"/>
              <a:ea typeface="Times New Roman"/>
              <a:cs typeface="Times New Roman"/>
              <a:sym typeface="Times New Roman"/>
            </a:endParaRPr>
          </a:p>
        </p:txBody>
      </p:sp>
      <p:sp>
        <p:nvSpPr>
          <p:cNvPr id="196" name="Google Shape;196;p26"/>
          <p:cNvSpPr txBox="1"/>
          <p:nvPr/>
        </p:nvSpPr>
        <p:spPr>
          <a:xfrm>
            <a:off x="6200700" y="3583400"/>
            <a:ext cx="2392500" cy="611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Electric bus</a:t>
            </a:r>
            <a:endParaRPr sz="2000">
              <a:latin typeface="Times New Roman"/>
              <a:ea typeface="Times New Roman"/>
              <a:cs typeface="Times New Roman"/>
              <a:sym typeface="Times New Roman"/>
            </a:endParaRPr>
          </a:p>
        </p:txBody>
      </p:sp>
      <p:pic>
        <p:nvPicPr>
          <p:cNvPr id="197" name="Google Shape;197;p26"/>
          <p:cNvPicPr preferRelativeResize="0"/>
          <p:nvPr/>
        </p:nvPicPr>
        <p:blipFill>
          <a:blip r:embed="rId7">
            <a:alphaModFix/>
          </a:blip>
          <a:stretch>
            <a:fillRect/>
          </a:stretch>
        </p:blipFill>
        <p:spPr>
          <a:xfrm>
            <a:off x="1704550" y="3850826"/>
            <a:ext cx="1090524" cy="1116891"/>
          </a:xfrm>
          <a:prstGeom prst="rect">
            <a:avLst/>
          </a:prstGeom>
          <a:noFill/>
          <a:ln>
            <a:noFill/>
          </a:ln>
        </p:spPr>
      </p:pic>
      <p:pic>
        <p:nvPicPr>
          <p:cNvPr id="198" name="Google Shape;198;p26"/>
          <p:cNvPicPr preferRelativeResize="0"/>
          <p:nvPr/>
        </p:nvPicPr>
        <p:blipFill>
          <a:blip r:embed="rId8">
            <a:alphaModFix/>
          </a:blip>
          <a:stretch>
            <a:fillRect/>
          </a:stretch>
        </p:blipFill>
        <p:spPr>
          <a:xfrm>
            <a:off x="58199" y="3631359"/>
            <a:ext cx="1563375" cy="14232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27"/>
          <p:cNvSpPr txBox="1"/>
          <p:nvPr/>
        </p:nvSpPr>
        <p:spPr>
          <a:xfrm>
            <a:off x="137300" y="110625"/>
            <a:ext cx="87165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-Suggestions </a:t>
            </a:r>
            <a:r>
              <a:rPr b="1" lang="en" sz="3000">
                <a:latin typeface="Times New Roman"/>
                <a:ea typeface="Times New Roman"/>
                <a:cs typeface="Times New Roman"/>
                <a:sym typeface="Times New Roman"/>
              </a:rPr>
              <a:t>on developing a green campus</a:t>
            </a:r>
            <a:r>
              <a:rPr b="1" lang="en" sz="3000">
                <a:latin typeface="Times New Roman"/>
                <a:ea typeface="Times New Roman"/>
                <a:cs typeface="Times New Roman"/>
                <a:sym typeface="Times New Roman"/>
              </a:rPr>
              <a:t>-</a:t>
            </a:r>
            <a:endParaRPr b="1" sz="3000">
              <a:latin typeface="Times New Roman"/>
              <a:ea typeface="Times New Roman"/>
              <a:cs typeface="Times New Roman"/>
              <a:sym typeface="Times New Roman"/>
            </a:endParaRPr>
          </a:p>
        </p:txBody>
      </p:sp>
      <p:pic>
        <p:nvPicPr>
          <p:cNvPr id="204" name="Google Shape;204;p27"/>
          <p:cNvPicPr preferRelativeResize="0"/>
          <p:nvPr/>
        </p:nvPicPr>
        <p:blipFill>
          <a:blip r:embed="rId4">
            <a:alphaModFix/>
          </a:blip>
          <a:stretch>
            <a:fillRect/>
          </a:stretch>
        </p:blipFill>
        <p:spPr>
          <a:xfrm>
            <a:off x="4743100" y="2995525"/>
            <a:ext cx="4035600" cy="2147975"/>
          </a:xfrm>
          <a:prstGeom prst="rect">
            <a:avLst/>
          </a:prstGeom>
          <a:noFill/>
          <a:ln>
            <a:noFill/>
          </a:ln>
        </p:spPr>
      </p:pic>
      <p:sp>
        <p:nvSpPr>
          <p:cNvPr id="205" name="Google Shape;205;p27"/>
          <p:cNvSpPr/>
          <p:nvPr/>
        </p:nvSpPr>
        <p:spPr>
          <a:xfrm>
            <a:off x="533700" y="1706375"/>
            <a:ext cx="2109600" cy="1102200"/>
          </a:xfrm>
          <a:prstGeom prst="chevron">
            <a:avLst>
              <a:gd fmla="val 50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Buy drinks</a:t>
            </a:r>
            <a:endParaRPr sz="2400">
              <a:latin typeface="Times New Roman"/>
              <a:ea typeface="Times New Roman"/>
              <a:cs typeface="Times New Roman"/>
              <a:sym typeface="Times New Roman"/>
            </a:endParaRPr>
          </a:p>
        </p:txBody>
      </p:sp>
      <p:sp>
        <p:nvSpPr>
          <p:cNvPr id="206" name="Google Shape;206;p27"/>
          <p:cNvSpPr/>
          <p:nvPr/>
        </p:nvSpPr>
        <p:spPr>
          <a:xfrm>
            <a:off x="2643300" y="1653875"/>
            <a:ext cx="2273700" cy="1207200"/>
          </a:xfrm>
          <a:prstGeom prst="chevron">
            <a:avLst>
              <a:gd fmla="val 50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Pay deposit</a:t>
            </a:r>
            <a:endParaRPr sz="2400">
              <a:latin typeface="Times New Roman"/>
              <a:ea typeface="Times New Roman"/>
              <a:cs typeface="Times New Roman"/>
              <a:sym typeface="Times New Roman"/>
            </a:endParaRPr>
          </a:p>
        </p:txBody>
      </p:sp>
      <p:sp>
        <p:nvSpPr>
          <p:cNvPr id="207" name="Google Shape;207;p27"/>
          <p:cNvSpPr/>
          <p:nvPr/>
        </p:nvSpPr>
        <p:spPr>
          <a:xfrm>
            <a:off x="4917100" y="1653875"/>
            <a:ext cx="3687600" cy="1207200"/>
          </a:xfrm>
          <a:prstGeom prst="chevron">
            <a:avLst>
              <a:gd fmla="val 50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Get back deposit by returning back bottles</a:t>
            </a:r>
            <a:endParaRPr sz="2400">
              <a:latin typeface="Times New Roman"/>
              <a:ea typeface="Times New Roman"/>
              <a:cs typeface="Times New Roman"/>
              <a:sym typeface="Times New Roman"/>
            </a:endParaRPr>
          </a:p>
        </p:txBody>
      </p:sp>
      <p:sp>
        <p:nvSpPr>
          <p:cNvPr id="208" name="Google Shape;208;p27"/>
          <p:cNvSpPr txBox="1"/>
          <p:nvPr/>
        </p:nvSpPr>
        <p:spPr>
          <a:xfrm>
            <a:off x="296750" y="883000"/>
            <a:ext cx="60324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Times New Roman"/>
                <a:ea typeface="Times New Roman"/>
                <a:cs typeface="Times New Roman"/>
                <a:sym typeface="Times New Roman"/>
              </a:rPr>
              <a:t>W</a:t>
            </a:r>
            <a:r>
              <a:rPr b="1" lang="en" sz="2500">
                <a:latin typeface="Times New Roman"/>
                <a:ea typeface="Times New Roman"/>
                <a:cs typeface="Times New Roman"/>
                <a:sym typeface="Times New Roman"/>
              </a:rPr>
              <a:t>aste management</a:t>
            </a:r>
            <a:r>
              <a:rPr b="1" lang="en" sz="2500">
                <a:latin typeface="Times New Roman"/>
                <a:ea typeface="Times New Roman"/>
                <a:cs typeface="Times New Roman"/>
                <a:sym typeface="Times New Roman"/>
              </a:rPr>
              <a:t> - Deposit system</a:t>
            </a:r>
            <a:endParaRPr b="1" sz="2500">
              <a:latin typeface="Times New Roman"/>
              <a:ea typeface="Times New Roman"/>
              <a:cs typeface="Times New Roman"/>
              <a:sym typeface="Times New Roman"/>
            </a:endParaRPr>
          </a:p>
        </p:txBody>
      </p:sp>
      <p:pic>
        <p:nvPicPr>
          <p:cNvPr id="209" name="Google Shape;209;p27"/>
          <p:cNvPicPr preferRelativeResize="0"/>
          <p:nvPr/>
        </p:nvPicPr>
        <p:blipFill>
          <a:blip r:embed="rId5">
            <a:alphaModFix/>
          </a:blip>
          <a:stretch>
            <a:fillRect/>
          </a:stretch>
        </p:blipFill>
        <p:spPr>
          <a:xfrm>
            <a:off x="922750" y="3080700"/>
            <a:ext cx="2785388" cy="197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8"/>
          <p:cNvSpPr txBox="1"/>
          <p:nvPr/>
        </p:nvSpPr>
        <p:spPr>
          <a:xfrm>
            <a:off x="137300" y="110625"/>
            <a:ext cx="87165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-Suggestions on developing a green campus-</a:t>
            </a:r>
            <a:endParaRPr b="1" sz="3000">
              <a:latin typeface="Times New Roman"/>
              <a:ea typeface="Times New Roman"/>
              <a:cs typeface="Times New Roman"/>
              <a:sym typeface="Times New Roman"/>
            </a:endParaRPr>
          </a:p>
        </p:txBody>
      </p:sp>
      <p:sp>
        <p:nvSpPr>
          <p:cNvPr id="215" name="Google Shape;215;p28"/>
          <p:cNvSpPr txBox="1"/>
          <p:nvPr/>
        </p:nvSpPr>
        <p:spPr>
          <a:xfrm>
            <a:off x="0" y="791677"/>
            <a:ext cx="8716500" cy="41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Times New Roman"/>
                <a:ea typeface="Times New Roman"/>
                <a:cs typeface="Times New Roman"/>
                <a:sym typeface="Times New Roman"/>
              </a:rPr>
              <a:t>Water - saving water for</a:t>
            </a:r>
            <a:endParaRPr b="1" sz="2500">
              <a:latin typeface="Times New Roman"/>
              <a:ea typeface="Times New Roman"/>
              <a:cs typeface="Times New Roman"/>
              <a:sym typeface="Times New Roman"/>
            </a:endParaRPr>
          </a:p>
          <a:p>
            <a:pPr indent="0" lvl="0" marL="0" rtl="0" algn="l">
              <a:spcBef>
                <a:spcPts val="0"/>
              </a:spcBef>
              <a:spcAft>
                <a:spcPts val="0"/>
              </a:spcAft>
              <a:buNone/>
            </a:pPr>
            <a:r>
              <a:t/>
            </a:r>
            <a:endParaRPr b="1" sz="2500">
              <a:latin typeface="Times New Roman"/>
              <a:ea typeface="Times New Roman"/>
              <a:cs typeface="Times New Roman"/>
              <a:sym typeface="Times New Roman"/>
            </a:endParaRPr>
          </a:p>
          <a:p>
            <a:pPr indent="0" lvl="0" marL="0" rtl="0" algn="l">
              <a:spcBef>
                <a:spcPts val="0"/>
              </a:spcBef>
              <a:spcAft>
                <a:spcPts val="0"/>
              </a:spcAft>
              <a:buNone/>
            </a:pPr>
            <a:r>
              <a:t/>
            </a:r>
            <a:endParaRPr b="1" sz="2500">
              <a:latin typeface="Times New Roman"/>
              <a:ea typeface="Times New Roman"/>
              <a:cs typeface="Times New Roman"/>
              <a:sym typeface="Times New Roman"/>
            </a:endParaRPr>
          </a:p>
        </p:txBody>
      </p:sp>
      <p:sp>
        <p:nvSpPr>
          <p:cNvPr id="216" name="Google Shape;216;p28"/>
          <p:cNvSpPr/>
          <p:nvPr/>
        </p:nvSpPr>
        <p:spPr>
          <a:xfrm>
            <a:off x="137300" y="1490325"/>
            <a:ext cx="1790400" cy="1775100"/>
          </a:xfrm>
          <a:prstGeom prst="teardrop">
            <a:avLst>
              <a:gd fmla="val 100000" name="adj"/>
            </a:avLst>
          </a:prstGeom>
          <a:gradFill>
            <a:gsLst>
              <a:gs pos="0">
                <a:srgbClr val="DFE9FB"/>
              </a:gs>
              <a:gs pos="100000">
                <a:srgbClr val="6E9BE7"/>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t>  </a:t>
            </a:r>
            <a:r>
              <a:rPr lang="en" sz="2400"/>
              <a:t>plant</a:t>
            </a:r>
            <a:endParaRPr sz="2400"/>
          </a:p>
        </p:txBody>
      </p:sp>
      <p:sp>
        <p:nvSpPr>
          <p:cNvPr id="217" name="Google Shape;217;p28"/>
          <p:cNvSpPr/>
          <p:nvPr/>
        </p:nvSpPr>
        <p:spPr>
          <a:xfrm>
            <a:off x="2149379" y="1490325"/>
            <a:ext cx="1790400" cy="1775100"/>
          </a:xfrm>
          <a:prstGeom prst="teardrop">
            <a:avLst>
              <a:gd fmla="val 100000" name="adj"/>
            </a:avLst>
          </a:prstGeom>
          <a:gradFill>
            <a:gsLst>
              <a:gs pos="0">
                <a:srgbClr val="DFE9FB"/>
              </a:gs>
              <a:gs pos="100000">
                <a:srgbClr val="6E9BE7"/>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t>   </a:t>
            </a:r>
            <a:r>
              <a:rPr lang="en" sz="2400"/>
              <a:t>toilet</a:t>
            </a:r>
            <a:endParaRPr sz="2400"/>
          </a:p>
        </p:txBody>
      </p:sp>
      <p:sp>
        <p:nvSpPr>
          <p:cNvPr id="218" name="Google Shape;218;p28"/>
          <p:cNvSpPr/>
          <p:nvPr/>
        </p:nvSpPr>
        <p:spPr>
          <a:xfrm>
            <a:off x="1048883" y="3265427"/>
            <a:ext cx="1790400" cy="1775100"/>
          </a:xfrm>
          <a:prstGeom prst="teardrop">
            <a:avLst>
              <a:gd fmla="val 100000" name="adj"/>
            </a:avLst>
          </a:prstGeom>
          <a:gradFill>
            <a:gsLst>
              <a:gs pos="0">
                <a:srgbClr val="DFE9FB"/>
              </a:gs>
              <a:gs pos="100000">
                <a:srgbClr val="6E9BE7"/>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t>disaster</a:t>
            </a:r>
            <a:endParaRPr sz="2400"/>
          </a:p>
        </p:txBody>
      </p:sp>
      <p:pic>
        <p:nvPicPr>
          <p:cNvPr id="219" name="Google Shape;219;p28"/>
          <p:cNvPicPr preferRelativeResize="0"/>
          <p:nvPr/>
        </p:nvPicPr>
        <p:blipFill>
          <a:blip r:embed="rId4">
            <a:alphaModFix/>
          </a:blip>
          <a:stretch>
            <a:fillRect/>
          </a:stretch>
        </p:blipFill>
        <p:spPr>
          <a:xfrm>
            <a:off x="4161444" y="1490314"/>
            <a:ext cx="4852926" cy="32327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9"/>
          <p:cNvSpPr/>
          <p:nvPr/>
        </p:nvSpPr>
        <p:spPr>
          <a:xfrm>
            <a:off x="640425" y="2502100"/>
            <a:ext cx="7737774" cy="990626"/>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gradFill>
                  <a:gsLst>
                    <a:gs pos="0">
                      <a:srgbClr val="696969"/>
                    </a:gs>
                    <a:gs pos="100000">
                      <a:srgbClr val="1D1D1D"/>
                    </a:gs>
                  </a:gsLst>
                  <a:lin ang="5400012" scaled="0"/>
                </a:gradFill>
                <a:latin typeface="Lobster"/>
              </a:rPr>
              <a:t>THANK YOU!!!</a:t>
            </a:r>
          </a:p>
        </p:txBody>
      </p:sp>
      <p:pic>
        <p:nvPicPr>
          <p:cNvPr id="225" name="Google Shape;225;p29"/>
          <p:cNvPicPr preferRelativeResize="0"/>
          <p:nvPr/>
        </p:nvPicPr>
        <p:blipFill>
          <a:blip r:embed="rId4">
            <a:alphaModFix/>
          </a:blip>
          <a:stretch>
            <a:fillRect/>
          </a:stretch>
        </p:blipFill>
        <p:spPr>
          <a:xfrm>
            <a:off x="839252" y="519800"/>
            <a:ext cx="1428750" cy="1428750"/>
          </a:xfrm>
          <a:prstGeom prst="rect">
            <a:avLst/>
          </a:prstGeom>
          <a:noFill/>
          <a:ln>
            <a:noFill/>
          </a:ln>
        </p:spPr>
      </p:pic>
      <p:pic>
        <p:nvPicPr>
          <p:cNvPr id="226" name="Google Shape;226;p29"/>
          <p:cNvPicPr preferRelativeResize="0"/>
          <p:nvPr/>
        </p:nvPicPr>
        <p:blipFill>
          <a:blip r:embed="rId5">
            <a:alphaModFix/>
          </a:blip>
          <a:stretch>
            <a:fillRect/>
          </a:stretch>
        </p:blipFill>
        <p:spPr>
          <a:xfrm>
            <a:off x="7253101" y="463800"/>
            <a:ext cx="1372724" cy="1372700"/>
          </a:xfrm>
          <a:prstGeom prst="rect">
            <a:avLst/>
          </a:prstGeom>
          <a:noFill/>
          <a:ln>
            <a:noFill/>
          </a:ln>
        </p:spPr>
      </p:pic>
      <p:pic>
        <p:nvPicPr>
          <p:cNvPr id="227" name="Google Shape;227;p29"/>
          <p:cNvPicPr preferRelativeResize="0"/>
          <p:nvPr/>
        </p:nvPicPr>
        <p:blipFill>
          <a:blip r:embed="rId6">
            <a:alphaModFix/>
          </a:blip>
          <a:stretch>
            <a:fillRect/>
          </a:stretch>
        </p:blipFill>
        <p:spPr>
          <a:xfrm>
            <a:off x="5591390" y="491800"/>
            <a:ext cx="1316700" cy="1316700"/>
          </a:xfrm>
          <a:prstGeom prst="rect">
            <a:avLst/>
          </a:prstGeom>
          <a:noFill/>
          <a:ln>
            <a:noFill/>
          </a:ln>
        </p:spPr>
      </p:pic>
      <p:pic>
        <p:nvPicPr>
          <p:cNvPr id="228" name="Google Shape;228;p29"/>
          <p:cNvPicPr preferRelativeResize="0"/>
          <p:nvPr/>
        </p:nvPicPr>
        <p:blipFill>
          <a:blip r:embed="rId7">
            <a:alphaModFix/>
          </a:blip>
          <a:stretch>
            <a:fillRect/>
          </a:stretch>
        </p:blipFill>
        <p:spPr>
          <a:xfrm>
            <a:off x="2612999" y="575826"/>
            <a:ext cx="2633400" cy="1316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265500" y="1800550"/>
            <a:ext cx="3887100" cy="91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Pacifico"/>
                <a:ea typeface="Pacifico"/>
                <a:cs typeface="Pacifico"/>
                <a:sym typeface="Pacifico"/>
              </a:rPr>
              <a:t>Contents </a:t>
            </a:r>
            <a:r>
              <a:rPr lang="en"/>
              <a:t> </a:t>
            </a:r>
            <a:endParaRPr/>
          </a:p>
        </p:txBody>
      </p:sp>
      <p:sp>
        <p:nvSpPr>
          <p:cNvPr id="62" name="Google Shape;62;p14"/>
          <p:cNvSpPr txBox="1"/>
          <p:nvPr>
            <p:ph idx="2" type="body"/>
          </p:nvPr>
        </p:nvSpPr>
        <p:spPr>
          <a:xfrm>
            <a:off x="4572000" y="391750"/>
            <a:ext cx="4572000" cy="4499100"/>
          </a:xfrm>
          <a:prstGeom prst="rect">
            <a:avLst/>
          </a:prstGeom>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What is</a:t>
            </a:r>
            <a:r>
              <a:rPr b="1" lang="en" sz="2000">
                <a:latin typeface="Times New Roman"/>
                <a:ea typeface="Times New Roman"/>
                <a:cs typeface="Times New Roman"/>
                <a:sym typeface="Times New Roman"/>
              </a:rPr>
              <a:t> Green Campus???</a:t>
            </a:r>
            <a:endParaRPr b="1" sz="2000">
              <a:latin typeface="Times New Roman"/>
              <a:ea typeface="Times New Roman"/>
              <a:cs typeface="Times New Roman"/>
              <a:sym typeface="Times New Roman"/>
            </a:endParaRPr>
          </a:p>
          <a:p>
            <a:pPr indent="-355600" lvl="0" marL="457200" rtl="0" algn="l">
              <a:lnSpc>
                <a:spcPct val="150000"/>
              </a:lnSpc>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Criteria &amp; indicators for a green and sustainable campus</a:t>
            </a:r>
            <a:endParaRPr b="1"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Case studies</a:t>
            </a:r>
            <a:endParaRPr b="1"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AutoNum type="alphaLcPeriod"/>
            </a:pPr>
            <a:r>
              <a:rPr b="1" lang="en" sz="2000">
                <a:latin typeface="Times New Roman"/>
                <a:ea typeface="Times New Roman"/>
                <a:cs typeface="Times New Roman"/>
                <a:sym typeface="Times New Roman"/>
              </a:rPr>
              <a:t>Seoul National University (</a:t>
            </a:r>
            <a:r>
              <a:rPr b="1" lang="en" sz="2000">
                <a:latin typeface="Times New Roman"/>
                <a:ea typeface="Times New Roman"/>
                <a:cs typeface="Times New Roman"/>
                <a:sym typeface="Times New Roman"/>
              </a:rPr>
              <a:t>Korea)</a:t>
            </a:r>
            <a:endParaRPr b="1" sz="2000">
              <a:latin typeface="Times New Roman"/>
              <a:ea typeface="Times New Roman"/>
              <a:cs typeface="Times New Roman"/>
              <a:sym typeface="Times New Roman"/>
            </a:endParaRPr>
          </a:p>
          <a:p>
            <a:pPr indent="-355600" lvl="1" marL="914400" rtl="0" algn="l">
              <a:spcBef>
                <a:spcPts val="0"/>
              </a:spcBef>
              <a:spcAft>
                <a:spcPts val="0"/>
              </a:spcAft>
              <a:buSzPts val="2000"/>
              <a:buFont typeface="Times New Roman"/>
              <a:buAutoNum type="alphaLcPeriod"/>
            </a:pPr>
            <a:r>
              <a:rPr b="1" lang="en" sz="2000">
                <a:latin typeface="Times New Roman"/>
                <a:ea typeface="Times New Roman"/>
                <a:cs typeface="Times New Roman"/>
                <a:sym typeface="Times New Roman"/>
              </a:rPr>
              <a:t>Ritsumeikan University (Japan)</a:t>
            </a:r>
            <a:endParaRPr b="1" sz="2000">
              <a:latin typeface="Times New Roman"/>
              <a:ea typeface="Times New Roman"/>
              <a:cs typeface="Times New Roman"/>
              <a:sym typeface="Times New Roman"/>
            </a:endParaRPr>
          </a:p>
          <a:p>
            <a:pPr indent="-355600" lvl="1" marL="914400" rtl="0" algn="l">
              <a:lnSpc>
                <a:spcPct val="150000"/>
              </a:lnSpc>
              <a:spcBef>
                <a:spcPts val="0"/>
              </a:spcBef>
              <a:spcAft>
                <a:spcPts val="0"/>
              </a:spcAft>
              <a:buSzPts val="2000"/>
              <a:buFont typeface="Times New Roman"/>
              <a:buAutoNum type="alphaLcPeriod"/>
            </a:pPr>
            <a:r>
              <a:rPr b="1" lang="en" sz="2000">
                <a:latin typeface="Times New Roman"/>
                <a:ea typeface="Times New Roman"/>
                <a:cs typeface="Times New Roman"/>
                <a:sym typeface="Times New Roman"/>
              </a:rPr>
              <a:t>Shanghai Jiao Tong University (China)</a:t>
            </a:r>
            <a:endParaRPr b="1" sz="2000">
              <a:latin typeface="Times New Roman"/>
              <a:ea typeface="Times New Roman"/>
              <a:cs typeface="Times New Roman"/>
              <a:sym typeface="Times New Roman"/>
            </a:endParaRPr>
          </a:p>
          <a:p>
            <a:pPr indent="-355600" lvl="0" marL="457200" rtl="0" algn="l">
              <a:lnSpc>
                <a:spcPct val="150000"/>
              </a:lnSpc>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Suggestions</a:t>
            </a:r>
            <a:endParaRPr b="1"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AutoNum type="arabicPeriod"/>
            </a:pPr>
            <a:r>
              <a:rPr b="1" lang="en" sz="2000">
                <a:latin typeface="Times New Roman"/>
                <a:ea typeface="Times New Roman"/>
                <a:cs typeface="Times New Roman"/>
                <a:sym typeface="Times New Roman"/>
              </a:rPr>
              <a:t>Summary</a:t>
            </a:r>
            <a:endParaRPr b="1"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0" r="0" t="13517"/>
          <a:stretch/>
        </p:blipFill>
        <p:spPr>
          <a:xfrm>
            <a:off x="2571850" y="762675"/>
            <a:ext cx="4088500" cy="4112100"/>
          </a:xfrm>
          <a:prstGeom prst="rect">
            <a:avLst/>
          </a:prstGeom>
          <a:noFill/>
          <a:ln>
            <a:noFill/>
          </a:ln>
        </p:spPr>
      </p:pic>
      <p:sp>
        <p:nvSpPr>
          <p:cNvPr id="68" name="Google Shape;68;p15"/>
          <p:cNvSpPr txBox="1"/>
          <p:nvPr/>
        </p:nvSpPr>
        <p:spPr>
          <a:xfrm>
            <a:off x="233400" y="1951575"/>
            <a:ext cx="2426400" cy="19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400">
                <a:solidFill>
                  <a:srgbClr val="38761D"/>
                </a:solidFill>
                <a:latin typeface="Lobster"/>
                <a:ea typeface="Lobster"/>
                <a:cs typeface="Lobster"/>
                <a:sym typeface="Lobster"/>
              </a:rPr>
              <a:t>Sustainable &amp; eco-f</a:t>
            </a:r>
            <a:r>
              <a:rPr lang="en" sz="3400">
                <a:solidFill>
                  <a:srgbClr val="38761D"/>
                </a:solidFill>
                <a:latin typeface="Lobster"/>
                <a:ea typeface="Lobster"/>
                <a:cs typeface="Lobster"/>
                <a:sym typeface="Lobster"/>
              </a:rPr>
              <a:t>riendly</a:t>
            </a:r>
            <a:endParaRPr sz="3400">
              <a:solidFill>
                <a:srgbClr val="38761D"/>
              </a:solidFill>
              <a:latin typeface="Lobster"/>
              <a:ea typeface="Lobster"/>
              <a:cs typeface="Lobster"/>
              <a:sym typeface="Lobster"/>
            </a:endParaRPr>
          </a:p>
        </p:txBody>
      </p:sp>
      <p:sp>
        <p:nvSpPr>
          <p:cNvPr id="69" name="Google Shape;69;p15"/>
          <p:cNvSpPr txBox="1"/>
          <p:nvPr/>
        </p:nvSpPr>
        <p:spPr>
          <a:xfrm>
            <a:off x="6321550" y="1951575"/>
            <a:ext cx="2634900" cy="115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38761D"/>
                </a:solidFill>
                <a:latin typeface="Lobster"/>
                <a:ea typeface="Lobster"/>
                <a:cs typeface="Lobster"/>
                <a:sym typeface="Lobster"/>
              </a:rPr>
              <a:t>Activities under </a:t>
            </a:r>
            <a:endParaRPr sz="2800">
              <a:solidFill>
                <a:srgbClr val="38761D"/>
              </a:solidFill>
              <a:latin typeface="Lobster"/>
              <a:ea typeface="Lobster"/>
              <a:cs typeface="Lobster"/>
              <a:sym typeface="Lobster"/>
            </a:endParaRPr>
          </a:p>
          <a:p>
            <a:pPr indent="0" lvl="0" marL="0" rtl="0" algn="ctr">
              <a:spcBef>
                <a:spcPts val="0"/>
              </a:spcBef>
              <a:spcAft>
                <a:spcPts val="0"/>
              </a:spcAft>
              <a:buNone/>
            </a:pPr>
            <a:r>
              <a:rPr lang="en" sz="2800">
                <a:solidFill>
                  <a:srgbClr val="38761D"/>
                </a:solidFill>
                <a:latin typeface="Lobster"/>
                <a:ea typeface="Lobster"/>
                <a:cs typeface="Lobster"/>
                <a:sym typeface="Lobster"/>
              </a:rPr>
              <a:t>“ Sustainable Development” vision</a:t>
            </a:r>
            <a:endParaRPr sz="2800">
              <a:solidFill>
                <a:srgbClr val="38761D"/>
              </a:solidFill>
              <a:latin typeface="Lobster"/>
              <a:ea typeface="Lobster"/>
              <a:cs typeface="Lobster"/>
              <a:sym typeface="Lobster"/>
            </a:endParaRPr>
          </a:p>
        </p:txBody>
      </p:sp>
      <p:sp>
        <p:nvSpPr>
          <p:cNvPr id="70" name="Google Shape;70;p15"/>
          <p:cNvSpPr/>
          <p:nvPr/>
        </p:nvSpPr>
        <p:spPr>
          <a:xfrm>
            <a:off x="792212" y="459700"/>
            <a:ext cx="7559595" cy="726876"/>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gradFill>
                  <a:gsLst>
                    <a:gs pos="0">
                      <a:srgbClr val="51AB2A"/>
                    </a:gs>
                    <a:gs pos="100000">
                      <a:srgbClr val="203E13"/>
                    </a:gs>
                  </a:gsLst>
                  <a:lin ang="5400012" scaled="0"/>
                </a:gradFill>
                <a:latin typeface="Georgia"/>
              </a:rPr>
              <a:t>GREEN CAMPUS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73700" y="65575"/>
            <a:ext cx="9070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Lobster"/>
                <a:ea typeface="Lobster"/>
                <a:cs typeface="Lobster"/>
                <a:sym typeface="Lobster"/>
              </a:rPr>
              <a:t>Criteria &amp; Indicators</a:t>
            </a:r>
            <a:r>
              <a:rPr b="1" lang="en" sz="3000">
                <a:latin typeface="Lobster"/>
                <a:ea typeface="Lobster"/>
                <a:cs typeface="Lobster"/>
                <a:sym typeface="Lobster"/>
              </a:rPr>
              <a:t> </a:t>
            </a:r>
            <a:r>
              <a:rPr b="1" lang="en" sz="3000">
                <a:latin typeface="Lobster"/>
                <a:ea typeface="Lobster"/>
                <a:cs typeface="Lobster"/>
                <a:sym typeface="Lobster"/>
              </a:rPr>
              <a:t>for a green &amp; sustainable campus</a:t>
            </a:r>
            <a:endParaRPr b="1" sz="3000">
              <a:latin typeface="Lobster"/>
              <a:ea typeface="Lobster"/>
              <a:cs typeface="Lobster"/>
              <a:sym typeface="Lobster"/>
            </a:endParaRPr>
          </a:p>
        </p:txBody>
      </p:sp>
      <p:pic>
        <p:nvPicPr>
          <p:cNvPr id="76" name="Google Shape;76;p16"/>
          <p:cNvPicPr preferRelativeResize="0"/>
          <p:nvPr/>
        </p:nvPicPr>
        <p:blipFill>
          <a:blip r:embed="rId4">
            <a:alphaModFix/>
          </a:blip>
          <a:stretch>
            <a:fillRect/>
          </a:stretch>
        </p:blipFill>
        <p:spPr>
          <a:xfrm>
            <a:off x="222391" y="872324"/>
            <a:ext cx="2308809" cy="1920900"/>
          </a:xfrm>
          <a:prstGeom prst="rect">
            <a:avLst/>
          </a:prstGeom>
          <a:noFill/>
          <a:ln>
            <a:noFill/>
          </a:ln>
        </p:spPr>
      </p:pic>
      <p:pic>
        <p:nvPicPr>
          <p:cNvPr id="77" name="Google Shape;77;p16"/>
          <p:cNvPicPr preferRelativeResize="0"/>
          <p:nvPr/>
        </p:nvPicPr>
        <p:blipFill>
          <a:blip r:embed="rId5">
            <a:alphaModFix/>
          </a:blip>
          <a:stretch>
            <a:fillRect/>
          </a:stretch>
        </p:blipFill>
        <p:spPr>
          <a:xfrm>
            <a:off x="3546163" y="754211"/>
            <a:ext cx="2051685" cy="1920900"/>
          </a:xfrm>
          <a:prstGeom prst="rect">
            <a:avLst/>
          </a:prstGeom>
          <a:noFill/>
          <a:ln>
            <a:noFill/>
          </a:ln>
        </p:spPr>
      </p:pic>
      <p:pic>
        <p:nvPicPr>
          <p:cNvPr id="78" name="Google Shape;78;p16"/>
          <p:cNvPicPr preferRelativeResize="0"/>
          <p:nvPr/>
        </p:nvPicPr>
        <p:blipFill>
          <a:blip r:embed="rId6">
            <a:alphaModFix/>
          </a:blip>
          <a:stretch>
            <a:fillRect/>
          </a:stretch>
        </p:blipFill>
        <p:spPr>
          <a:xfrm>
            <a:off x="6612825" y="907725"/>
            <a:ext cx="1981475" cy="1928870"/>
          </a:xfrm>
          <a:prstGeom prst="rect">
            <a:avLst/>
          </a:prstGeom>
          <a:noFill/>
          <a:ln>
            <a:noFill/>
          </a:ln>
        </p:spPr>
      </p:pic>
      <p:pic>
        <p:nvPicPr>
          <p:cNvPr id="79" name="Google Shape;79;p16"/>
          <p:cNvPicPr preferRelativeResize="0"/>
          <p:nvPr/>
        </p:nvPicPr>
        <p:blipFill>
          <a:blip r:embed="rId7">
            <a:alphaModFix/>
          </a:blip>
          <a:stretch>
            <a:fillRect/>
          </a:stretch>
        </p:blipFill>
        <p:spPr>
          <a:xfrm>
            <a:off x="6784075" y="3106050"/>
            <a:ext cx="1810225" cy="1754885"/>
          </a:xfrm>
          <a:prstGeom prst="rect">
            <a:avLst/>
          </a:prstGeom>
          <a:noFill/>
          <a:ln>
            <a:noFill/>
          </a:ln>
        </p:spPr>
      </p:pic>
      <p:pic>
        <p:nvPicPr>
          <p:cNvPr id="80" name="Google Shape;80;p16"/>
          <p:cNvPicPr preferRelativeResize="0"/>
          <p:nvPr/>
        </p:nvPicPr>
        <p:blipFill>
          <a:blip r:embed="rId8">
            <a:alphaModFix/>
          </a:blip>
          <a:stretch>
            <a:fillRect/>
          </a:stretch>
        </p:blipFill>
        <p:spPr>
          <a:xfrm>
            <a:off x="531825" y="3095725"/>
            <a:ext cx="1810234" cy="1920900"/>
          </a:xfrm>
          <a:prstGeom prst="rect">
            <a:avLst/>
          </a:prstGeom>
          <a:noFill/>
          <a:ln>
            <a:noFill/>
          </a:ln>
        </p:spPr>
      </p:pic>
      <p:pic>
        <p:nvPicPr>
          <p:cNvPr id="81" name="Google Shape;81;p16"/>
          <p:cNvPicPr preferRelativeResize="0"/>
          <p:nvPr/>
        </p:nvPicPr>
        <p:blipFill>
          <a:blip r:embed="rId9">
            <a:alphaModFix/>
          </a:blip>
          <a:stretch>
            <a:fillRect/>
          </a:stretch>
        </p:blipFill>
        <p:spPr>
          <a:xfrm>
            <a:off x="3616375" y="3119350"/>
            <a:ext cx="1981475" cy="187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205225" y="-632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3000">
                <a:latin typeface="Times New Roman"/>
                <a:ea typeface="Times New Roman"/>
                <a:cs typeface="Times New Roman"/>
                <a:sym typeface="Times New Roman"/>
              </a:rPr>
              <a:t>Seoul National University</a:t>
            </a:r>
            <a:endParaRPr b="1" sz="30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87" name="Google Shape;87;p17"/>
          <p:cNvSpPr txBox="1"/>
          <p:nvPr>
            <p:ph idx="1" type="body"/>
          </p:nvPr>
        </p:nvSpPr>
        <p:spPr>
          <a:xfrm>
            <a:off x="311700" y="679200"/>
            <a:ext cx="85206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Times New Roman"/>
              <a:buAutoNum type="arabicPeriod"/>
            </a:pPr>
            <a:r>
              <a:rPr b="1" lang="en" sz="2000">
                <a:solidFill>
                  <a:schemeClr val="dk1"/>
                </a:solidFill>
                <a:latin typeface="Times New Roman"/>
                <a:ea typeface="Times New Roman"/>
                <a:cs typeface="Times New Roman"/>
                <a:sym typeface="Times New Roman"/>
              </a:rPr>
              <a:t>Energy Visualization Through Energy Usage Monitoring</a:t>
            </a:r>
            <a:endParaRPr b="1" sz="2000">
              <a:solidFill>
                <a:schemeClr val="dk1"/>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pic>
        <p:nvPicPr>
          <p:cNvPr id="88" name="Google Shape;88;p17"/>
          <p:cNvPicPr preferRelativeResize="0"/>
          <p:nvPr/>
        </p:nvPicPr>
        <p:blipFill>
          <a:blip r:embed="rId4">
            <a:alphaModFix/>
          </a:blip>
          <a:stretch>
            <a:fillRect/>
          </a:stretch>
        </p:blipFill>
        <p:spPr>
          <a:xfrm>
            <a:off x="4807525" y="1141512"/>
            <a:ext cx="2757275" cy="1814539"/>
          </a:xfrm>
          <a:prstGeom prst="rect">
            <a:avLst/>
          </a:prstGeom>
          <a:noFill/>
          <a:ln>
            <a:noFill/>
          </a:ln>
        </p:spPr>
      </p:pic>
      <p:pic>
        <p:nvPicPr>
          <p:cNvPr id="89" name="Google Shape;89;p17"/>
          <p:cNvPicPr preferRelativeResize="0"/>
          <p:nvPr/>
        </p:nvPicPr>
        <p:blipFill>
          <a:blip r:embed="rId5">
            <a:alphaModFix/>
          </a:blip>
          <a:stretch>
            <a:fillRect/>
          </a:stretch>
        </p:blipFill>
        <p:spPr>
          <a:xfrm>
            <a:off x="1580389" y="3321475"/>
            <a:ext cx="2293661" cy="1511125"/>
          </a:xfrm>
          <a:prstGeom prst="rect">
            <a:avLst/>
          </a:prstGeom>
          <a:noFill/>
          <a:ln>
            <a:noFill/>
          </a:ln>
        </p:spPr>
      </p:pic>
      <p:pic>
        <p:nvPicPr>
          <p:cNvPr id="90" name="Google Shape;90;p17"/>
          <p:cNvPicPr preferRelativeResize="0"/>
          <p:nvPr/>
        </p:nvPicPr>
        <p:blipFill>
          <a:blip r:embed="rId6">
            <a:alphaModFix/>
          </a:blip>
          <a:stretch>
            <a:fillRect/>
          </a:stretch>
        </p:blipFill>
        <p:spPr>
          <a:xfrm>
            <a:off x="5085650" y="3321463"/>
            <a:ext cx="2293700" cy="1511150"/>
          </a:xfrm>
          <a:prstGeom prst="rect">
            <a:avLst/>
          </a:prstGeom>
          <a:noFill/>
          <a:ln>
            <a:noFill/>
          </a:ln>
        </p:spPr>
      </p:pic>
      <p:pic>
        <p:nvPicPr>
          <p:cNvPr id="91" name="Google Shape;91;p17"/>
          <p:cNvPicPr preferRelativeResize="0"/>
          <p:nvPr/>
        </p:nvPicPr>
        <p:blipFill>
          <a:blip r:embed="rId7">
            <a:alphaModFix/>
          </a:blip>
          <a:stretch>
            <a:fillRect/>
          </a:stretch>
        </p:blipFill>
        <p:spPr>
          <a:xfrm>
            <a:off x="1628700" y="1181400"/>
            <a:ext cx="2293700" cy="1874747"/>
          </a:xfrm>
          <a:prstGeom prst="rect">
            <a:avLst/>
          </a:prstGeom>
          <a:noFill/>
          <a:ln>
            <a:noFill/>
          </a:ln>
        </p:spPr>
      </p:pic>
      <p:sp>
        <p:nvSpPr>
          <p:cNvPr id="92" name="Google Shape;92;p17"/>
          <p:cNvSpPr txBox="1"/>
          <p:nvPr/>
        </p:nvSpPr>
        <p:spPr>
          <a:xfrm>
            <a:off x="311700" y="2544750"/>
            <a:ext cx="7332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93" name="Google Shape;93;p17"/>
          <p:cNvSpPr txBox="1"/>
          <p:nvPr/>
        </p:nvSpPr>
        <p:spPr>
          <a:xfrm>
            <a:off x="1394925" y="2956050"/>
            <a:ext cx="26646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power monitoring system</a:t>
            </a:r>
            <a:endParaRPr b="1" sz="1800">
              <a:latin typeface="Times New Roman"/>
              <a:ea typeface="Times New Roman"/>
              <a:cs typeface="Times New Roman"/>
              <a:sym typeface="Times New Roman"/>
            </a:endParaRPr>
          </a:p>
        </p:txBody>
      </p:sp>
      <p:sp>
        <p:nvSpPr>
          <p:cNvPr id="94" name="Google Shape;94;p17"/>
          <p:cNvSpPr txBox="1"/>
          <p:nvPr/>
        </p:nvSpPr>
        <p:spPr>
          <a:xfrm>
            <a:off x="4659975" y="2889925"/>
            <a:ext cx="39183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Electricity visualization system</a:t>
            </a:r>
            <a:endParaRPr b="1" sz="1800">
              <a:latin typeface="Times New Roman"/>
              <a:ea typeface="Times New Roman"/>
              <a:cs typeface="Times New Roman"/>
              <a:sym typeface="Times New Roman"/>
            </a:endParaRPr>
          </a:p>
        </p:txBody>
      </p:sp>
      <p:sp>
        <p:nvSpPr>
          <p:cNvPr id="95" name="Google Shape;95;p17"/>
          <p:cNvSpPr txBox="1"/>
          <p:nvPr/>
        </p:nvSpPr>
        <p:spPr>
          <a:xfrm flipH="1">
            <a:off x="889225" y="4735100"/>
            <a:ext cx="39183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Greenhouse gas monitoring System</a:t>
            </a:r>
            <a:endParaRPr b="1" sz="1800">
              <a:latin typeface="Times New Roman"/>
              <a:ea typeface="Times New Roman"/>
              <a:cs typeface="Times New Roman"/>
              <a:sym typeface="Times New Roman"/>
            </a:endParaRPr>
          </a:p>
        </p:txBody>
      </p:sp>
      <p:sp>
        <p:nvSpPr>
          <p:cNvPr id="96" name="Google Shape;96;p17"/>
          <p:cNvSpPr txBox="1"/>
          <p:nvPr/>
        </p:nvSpPr>
        <p:spPr>
          <a:xfrm>
            <a:off x="4807525" y="4735100"/>
            <a:ext cx="35145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Symptom detection system</a:t>
            </a:r>
            <a:endParaRPr b="1" sz="18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3000">
                <a:latin typeface="Times New Roman"/>
                <a:ea typeface="Times New Roman"/>
                <a:cs typeface="Times New Roman"/>
                <a:sym typeface="Times New Roman"/>
              </a:rPr>
              <a:t>Seoul </a:t>
            </a:r>
            <a:r>
              <a:rPr b="1" lang="en" sz="3000">
                <a:latin typeface="Times New Roman"/>
                <a:ea typeface="Times New Roman"/>
                <a:cs typeface="Times New Roman"/>
                <a:sym typeface="Times New Roman"/>
              </a:rPr>
              <a:t>N</a:t>
            </a:r>
            <a:r>
              <a:rPr b="1" lang="en" sz="3000">
                <a:latin typeface="Times New Roman"/>
                <a:ea typeface="Times New Roman"/>
                <a:cs typeface="Times New Roman"/>
                <a:sym typeface="Times New Roman"/>
              </a:rPr>
              <a:t>ational University</a:t>
            </a:r>
            <a:endParaRPr b="1" sz="3000">
              <a:latin typeface="Times New Roman"/>
              <a:ea typeface="Times New Roman"/>
              <a:cs typeface="Times New Roman"/>
              <a:sym typeface="Times New Roman"/>
            </a:endParaRPr>
          </a:p>
          <a:p>
            <a:pPr indent="0" lvl="0" marL="0" rtl="0" algn="l">
              <a:spcBef>
                <a:spcPts val="1200"/>
              </a:spcBef>
              <a:spcAft>
                <a:spcPts val="0"/>
              </a:spcAft>
              <a:buNone/>
            </a:pPr>
            <a:r>
              <a:t/>
            </a:r>
            <a:endParaRPr sz="3000">
              <a:latin typeface="Times New Roman"/>
              <a:ea typeface="Times New Roman"/>
              <a:cs typeface="Times New Roman"/>
              <a:sym typeface="Times New Roman"/>
            </a:endParaRPr>
          </a:p>
        </p:txBody>
      </p:sp>
      <p:sp>
        <p:nvSpPr>
          <p:cNvPr id="102" name="Google Shape;102;p18"/>
          <p:cNvSpPr txBox="1"/>
          <p:nvPr>
            <p:ph idx="1" type="body"/>
          </p:nvPr>
        </p:nvSpPr>
        <p:spPr>
          <a:xfrm>
            <a:off x="387900" y="8268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latin typeface="Times New Roman"/>
                <a:ea typeface="Times New Roman"/>
                <a:cs typeface="Times New Roman"/>
                <a:sym typeface="Times New Roman"/>
              </a:rPr>
              <a:t>2. </a:t>
            </a:r>
            <a:r>
              <a:rPr b="1" lang="en" sz="2000">
                <a:solidFill>
                  <a:schemeClr val="dk1"/>
                </a:solidFill>
                <a:latin typeface="Times New Roman"/>
                <a:ea typeface="Times New Roman"/>
                <a:cs typeface="Times New Roman"/>
                <a:sym typeface="Times New Roman"/>
              </a:rPr>
              <a:t>Eco-friendly Campus</a:t>
            </a:r>
            <a:endParaRPr b="1" sz="2000">
              <a:solidFill>
                <a:schemeClr val="dk1"/>
              </a:solidFill>
              <a:latin typeface="Times New Roman"/>
              <a:ea typeface="Times New Roman"/>
              <a:cs typeface="Times New Roman"/>
              <a:sym typeface="Times New Roman"/>
            </a:endParaRPr>
          </a:p>
          <a:p>
            <a:pPr indent="-342900" lvl="0" marL="457200" rtl="0" algn="l">
              <a:lnSpc>
                <a:spcPct val="100000"/>
              </a:lnSpc>
              <a:spcBef>
                <a:spcPts val="1200"/>
              </a:spcBef>
              <a:spcAft>
                <a:spcPts val="0"/>
              </a:spcAft>
              <a:buClr>
                <a:schemeClr val="dk1"/>
              </a:buClr>
              <a:buSzPts val="1800"/>
              <a:buChar char="-"/>
            </a:pPr>
            <a:r>
              <a:rPr b="1" lang="en">
                <a:solidFill>
                  <a:schemeClr val="dk1"/>
                </a:solidFill>
                <a:latin typeface="Times New Roman"/>
                <a:ea typeface="Times New Roman"/>
                <a:cs typeface="Times New Roman"/>
                <a:sym typeface="Times New Roman"/>
              </a:rPr>
              <a:t>Insulation</a:t>
            </a:r>
            <a:r>
              <a:rPr lang="en">
                <a:solidFill>
                  <a:schemeClr val="dk1"/>
                </a:solidFill>
                <a:latin typeface="Times New Roman"/>
                <a:ea typeface="Times New Roman"/>
                <a:cs typeface="Times New Roman"/>
                <a:sym typeface="Times New Roman"/>
              </a:rPr>
              <a:t> reinforcement facility</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Improve </a:t>
            </a:r>
            <a:r>
              <a:rPr b="1" lang="en">
                <a:solidFill>
                  <a:schemeClr val="dk1"/>
                </a:solidFill>
                <a:latin typeface="Times New Roman"/>
                <a:ea typeface="Times New Roman"/>
                <a:cs typeface="Times New Roman"/>
                <a:sym typeface="Times New Roman"/>
              </a:rPr>
              <a:t>air-conditioning &amp; heating</a:t>
            </a:r>
            <a:r>
              <a:rPr lang="en">
                <a:solidFill>
                  <a:schemeClr val="dk1"/>
                </a:solidFill>
                <a:latin typeface="Times New Roman"/>
                <a:ea typeface="Times New Roman"/>
                <a:cs typeface="Times New Roman"/>
                <a:sym typeface="Times New Roman"/>
              </a:rPr>
              <a:t> facilities</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Improve </a:t>
            </a:r>
            <a:r>
              <a:rPr b="1" lang="en">
                <a:solidFill>
                  <a:schemeClr val="dk1"/>
                </a:solidFill>
                <a:latin typeface="Times New Roman"/>
                <a:ea typeface="Times New Roman"/>
                <a:cs typeface="Times New Roman"/>
                <a:sym typeface="Times New Roman"/>
              </a:rPr>
              <a:t>lighting environment</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Char char="-"/>
            </a:pPr>
            <a:r>
              <a:rPr lang="en">
                <a:solidFill>
                  <a:schemeClr val="dk1"/>
                </a:solidFill>
                <a:latin typeface="Times New Roman"/>
                <a:ea typeface="Times New Roman"/>
                <a:cs typeface="Times New Roman"/>
                <a:sym typeface="Times New Roman"/>
              </a:rPr>
              <a:t>Reduce </a:t>
            </a:r>
            <a:r>
              <a:rPr b="1" lang="en">
                <a:solidFill>
                  <a:schemeClr val="dk1"/>
                </a:solidFill>
                <a:latin typeface="Times New Roman"/>
                <a:ea typeface="Times New Roman"/>
                <a:cs typeface="Times New Roman"/>
                <a:sym typeface="Times New Roman"/>
              </a:rPr>
              <a:t>water</a:t>
            </a:r>
            <a:r>
              <a:rPr lang="en">
                <a:solidFill>
                  <a:schemeClr val="dk1"/>
                </a:solidFill>
                <a:latin typeface="Times New Roman"/>
                <a:ea typeface="Times New Roman"/>
                <a:cs typeface="Times New Roman"/>
                <a:sym typeface="Times New Roman"/>
              </a:rPr>
              <a:t> consumption &amp; water resources</a:t>
            </a:r>
            <a:endParaRPr>
              <a:solidFill>
                <a:schemeClr val="dk1"/>
              </a:solidFill>
              <a:latin typeface="Times New Roman"/>
              <a:ea typeface="Times New Roman"/>
              <a:cs typeface="Times New Roman"/>
              <a:sym typeface="Times New Roman"/>
            </a:endParaRPr>
          </a:p>
          <a:p>
            <a:pPr indent="0" lvl="0" marL="0" rtl="0" algn="l">
              <a:spcBef>
                <a:spcPts val="1600"/>
              </a:spcBef>
              <a:spcAft>
                <a:spcPts val="0"/>
              </a:spcAft>
              <a:buNone/>
            </a:pPr>
            <a:r>
              <a:t/>
            </a:r>
            <a:endParaRPr b="1" sz="1600">
              <a:solidFill>
                <a:schemeClr val="dk1"/>
              </a:solidFill>
              <a:latin typeface="Times New Roman"/>
              <a:ea typeface="Times New Roman"/>
              <a:cs typeface="Times New Roman"/>
              <a:sym typeface="Times New Roman"/>
            </a:endParaRPr>
          </a:p>
          <a:p>
            <a:pPr indent="0" lvl="0" marL="0" rtl="0" algn="l">
              <a:spcBef>
                <a:spcPts val="1600"/>
              </a:spcBef>
              <a:spcAft>
                <a:spcPts val="0"/>
              </a:spcAft>
              <a:buClr>
                <a:schemeClr val="dk1"/>
              </a:buClr>
              <a:buSzPts val="1100"/>
              <a:buFont typeface="Arial"/>
              <a:buNone/>
            </a:pPr>
            <a:r>
              <a:t/>
            </a:r>
            <a:endParaRPr b="1" sz="1600">
              <a:solidFill>
                <a:schemeClr val="dk1"/>
              </a:solidFill>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
        <p:nvSpPr>
          <p:cNvPr id="103" name="Google Shape;103;p18"/>
          <p:cNvSpPr txBox="1"/>
          <p:nvPr/>
        </p:nvSpPr>
        <p:spPr>
          <a:xfrm>
            <a:off x="1326925" y="2831650"/>
            <a:ext cx="7332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nvSpPr>
        <p:spPr>
          <a:xfrm flipH="1">
            <a:off x="387898" y="4497350"/>
            <a:ext cx="46920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Executive Interior Window</a:t>
            </a:r>
            <a:endParaRPr b="1" sz="16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 Remodeling</a:t>
            </a:r>
            <a:endParaRPr b="1" sz="1600">
              <a:latin typeface="Times New Roman"/>
              <a:ea typeface="Times New Roman"/>
              <a:cs typeface="Times New Roman"/>
              <a:sym typeface="Times New Roman"/>
            </a:endParaRPr>
          </a:p>
        </p:txBody>
      </p:sp>
      <p:sp>
        <p:nvSpPr>
          <p:cNvPr id="105" name="Google Shape;105;p18"/>
          <p:cNvSpPr txBox="1"/>
          <p:nvPr/>
        </p:nvSpPr>
        <p:spPr>
          <a:xfrm>
            <a:off x="4572000" y="4497350"/>
            <a:ext cx="35145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Times New Roman"/>
                <a:ea typeface="Times New Roman"/>
                <a:cs typeface="Times New Roman"/>
                <a:sym typeface="Times New Roman"/>
              </a:rPr>
              <a:t>Green Large Rainwater Storage Facility Installation Status</a:t>
            </a:r>
            <a:endParaRPr b="1" sz="1600">
              <a:latin typeface="Times New Roman"/>
              <a:ea typeface="Times New Roman"/>
              <a:cs typeface="Times New Roman"/>
              <a:sym typeface="Times New Roman"/>
            </a:endParaRPr>
          </a:p>
        </p:txBody>
      </p:sp>
      <p:pic>
        <p:nvPicPr>
          <p:cNvPr id="106" name="Google Shape;106;p18"/>
          <p:cNvPicPr preferRelativeResize="0"/>
          <p:nvPr/>
        </p:nvPicPr>
        <p:blipFill>
          <a:blip r:embed="rId4">
            <a:alphaModFix/>
          </a:blip>
          <a:stretch>
            <a:fillRect/>
          </a:stretch>
        </p:blipFill>
        <p:spPr>
          <a:xfrm>
            <a:off x="1447125" y="2733275"/>
            <a:ext cx="2638425" cy="1838325"/>
          </a:xfrm>
          <a:prstGeom prst="rect">
            <a:avLst/>
          </a:prstGeom>
          <a:noFill/>
          <a:ln>
            <a:noFill/>
          </a:ln>
        </p:spPr>
      </p:pic>
      <p:pic>
        <p:nvPicPr>
          <p:cNvPr id="107" name="Google Shape;107;p18"/>
          <p:cNvPicPr preferRelativeResize="0"/>
          <p:nvPr/>
        </p:nvPicPr>
        <p:blipFill>
          <a:blip r:embed="rId5">
            <a:alphaModFix/>
          </a:blip>
          <a:stretch>
            <a:fillRect/>
          </a:stretch>
        </p:blipFill>
        <p:spPr>
          <a:xfrm>
            <a:off x="4987350" y="2733263"/>
            <a:ext cx="2419350" cy="183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3000">
                <a:latin typeface="Times New Roman"/>
                <a:ea typeface="Times New Roman"/>
                <a:cs typeface="Times New Roman"/>
                <a:sym typeface="Times New Roman"/>
              </a:rPr>
              <a:t>Seoul National University</a:t>
            </a:r>
            <a:endParaRPr b="1" sz="3000">
              <a:latin typeface="Times New Roman"/>
              <a:ea typeface="Times New Roman"/>
              <a:cs typeface="Times New Roman"/>
              <a:sym typeface="Times New Roman"/>
            </a:endParaRPr>
          </a:p>
          <a:p>
            <a:pPr indent="0" lvl="0" marL="0" rtl="0" algn="l">
              <a:spcBef>
                <a:spcPts val="1200"/>
              </a:spcBef>
              <a:spcAft>
                <a:spcPts val="0"/>
              </a:spcAft>
              <a:buNone/>
            </a:pPr>
            <a:r>
              <a:t/>
            </a:r>
            <a:endParaRPr/>
          </a:p>
        </p:txBody>
      </p:sp>
      <p:sp>
        <p:nvSpPr>
          <p:cNvPr id="113" name="Google Shape;113;p19"/>
          <p:cNvSpPr txBox="1"/>
          <p:nvPr>
            <p:ph idx="1" type="body"/>
          </p:nvPr>
        </p:nvSpPr>
        <p:spPr>
          <a:xfrm>
            <a:off x="311700" y="76872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latin typeface="Times New Roman"/>
                <a:ea typeface="Times New Roman"/>
                <a:cs typeface="Times New Roman"/>
                <a:sym typeface="Times New Roman"/>
              </a:rPr>
              <a:t>3. </a:t>
            </a:r>
            <a:r>
              <a:rPr b="1" lang="en" sz="2000">
                <a:solidFill>
                  <a:schemeClr val="dk1"/>
                </a:solidFill>
                <a:latin typeface="Times New Roman"/>
                <a:ea typeface="Times New Roman"/>
                <a:cs typeface="Times New Roman"/>
                <a:sym typeface="Times New Roman"/>
              </a:rPr>
              <a:t>Green Campus Student Activities Support</a:t>
            </a:r>
            <a:endParaRPr sz="2000">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Support Student Organizations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GHGs Energy Infographic Competition</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25 environmental &amp; sustainability courses</a:t>
            </a:r>
            <a:endParaRPr sz="2000">
              <a:solidFill>
                <a:schemeClr val="dk1"/>
              </a:solidFill>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t/>
            </a:r>
            <a:endParaRPr b="1" sz="1600">
              <a:solidFill>
                <a:schemeClr val="dk1"/>
              </a:solidFill>
            </a:endParaRPr>
          </a:p>
          <a:p>
            <a:pPr indent="0" lvl="0" marL="457200" rtl="0" algn="l">
              <a:lnSpc>
                <a:spcPct val="100000"/>
              </a:lnSpc>
              <a:spcBef>
                <a:spcPts val="1600"/>
              </a:spcBef>
              <a:spcAft>
                <a:spcPts val="0"/>
              </a:spcAft>
              <a:buNone/>
            </a:pPr>
            <a:r>
              <a:t/>
            </a:r>
            <a:endParaRPr>
              <a:solidFill>
                <a:schemeClr val="dk1"/>
              </a:solidFill>
            </a:endParaRPr>
          </a:p>
          <a:p>
            <a:pPr indent="0" lvl="0" marL="0" rtl="0" algn="l">
              <a:lnSpc>
                <a:spcPct val="100000"/>
              </a:lnSpc>
              <a:spcBef>
                <a:spcPts val="1600"/>
              </a:spcBef>
              <a:spcAft>
                <a:spcPts val="0"/>
              </a:spcAft>
              <a:buNone/>
            </a:pPr>
            <a:r>
              <a:t/>
            </a:r>
            <a:endParaRPr b="1" sz="1600">
              <a:solidFill>
                <a:schemeClr val="dk1"/>
              </a:solidFill>
            </a:endParaRPr>
          </a:p>
          <a:p>
            <a:pPr indent="0" lvl="0" marL="0" rtl="0" algn="l">
              <a:lnSpc>
                <a:spcPct val="100000"/>
              </a:lnSpc>
              <a:spcBef>
                <a:spcPts val="1600"/>
              </a:spcBef>
              <a:spcAft>
                <a:spcPts val="0"/>
              </a:spcAft>
              <a:buNone/>
            </a:pPr>
            <a:r>
              <a:t/>
            </a:r>
            <a:endParaRPr b="1" sz="1600">
              <a:solidFill>
                <a:schemeClr val="dk1"/>
              </a:solidFill>
            </a:endParaRPr>
          </a:p>
          <a:p>
            <a:pPr indent="0" lvl="0" marL="0" rtl="0" algn="l">
              <a:lnSpc>
                <a:spcPct val="100000"/>
              </a:lnSpc>
              <a:spcBef>
                <a:spcPts val="1600"/>
              </a:spcBef>
              <a:spcAft>
                <a:spcPts val="0"/>
              </a:spcAft>
              <a:buNone/>
            </a:pPr>
            <a:r>
              <a:t/>
            </a:r>
            <a:endParaRPr>
              <a:solidFill>
                <a:schemeClr val="dk1"/>
              </a:solidFill>
            </a:endParaRPr>
          </a:p>
          <a:p>
            <a:pPr indent="0" lvl="0" marL="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1600"/>
              </a:spcBef>
              <a:spcAft>
                <a:spcPts val="1600"/>
              </a:spcAft>
              <a:buNone/>
            </a:pPr>
            <a:r>
              <a:t/>
            </a:r>
            <a:endParaRPr/>
          </a:p>
        </p:txBody>
      </p:sp>
      <p:sp>
        <p:nvSpPr>
          <p:cNvPr id="114" name="Google Shape;114;p19"/>
          <p:cNvSpPr txBox="1"/>
          <p:nvPr/>
        </p:nvSpPr>
        <p:spPr>
          <a:xfrm>
            <a:off x="1326925" y="2831650"/>
            <a:ext cx="7332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txBox="1"/>
          <p:nvPr/>
        </p:nvSpPr>
        <p:spPr>
          <a:xfrm flipH="1">
            <a:off x="366823" y="4395425"/>
            <a:ext cx="46920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Times New Roman"/>
                <a:ea typeface="Times New Roman"/>
                <a:cs typeface="Times New Roman"/>
                <a:sym typeface="Times New Roman"/>
              </a:rPr>
              <a:t>Green area project of </a:t>
            </a:r>
            <a:endParaRPr b="1"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sz="1800">
                <a:solidFill>
                  <a:schemeClr val="dk1"/>
                </a:solidFill>
                <a:latin typeface="Times New Roman"/>
                <a:ea typeface="Times New Roman"/>
                <a:cs typeface="Times New Roman"/>
                <a:sym typeface="Times New Roman"/>
              </a:rPr>
              <a:t>eco-friendly club 'Phium</a:t>
            </a:r>
            <a:r>
              <a:rPr b="1" lang="en" sz="1600">
                <a:solidFill>
                  <a:schemeClr val="dk1"/>
                </a:solidFill>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p:txBody>
      </p:sp>
      <p:sp>
        <p:nvSpPr>
          <p:cNvPr id="116" name="Google Shape;116;p19"/>
          <p:cNvSpPr txBox="1"/>
          <p:nvPr/>
        </p:nvSpPr>
        <p:spPr>
          <a:xfrm>
            <a:off x="4624700" y="4444650"/>
            <a:ext cx="35145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Times New Roman"/>
                <a:ea typeface="Times New Roman"/>
                <a:cs typeface="Times New Roman"/>
                <a:sym typeface="Times New Roman"/>
              </a:rPr>
              <a:t>Green Campaign </a:t>
            </a:r>
            <a:endParaRPr b="1"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sz="1800">
                <a:solidFill>
                  <a:schemeClr val="dk1"/>
                </a:solidFill>
                <a:latin typeface="Times New Roman"/>
                <a:ea typeface="Times New Roman"/>
                <a:cs typeface="Times New Roman"/>
                <a:sym typeface="Times New Roman"/>
              </a:rPr>
              <a:t>Experience Booth</a:t>
            </a:r>
            <a:endParaRPr b="1" sz="1800">
              <a:solidFill>
                <a:schemeClr val="dk1"/>
              </a:solidFill>
              <a:latin typeface="Times New Roman"/>
              <a:ea typeface="Times New Roman"/>
              <a:cs typeface="Times New Roman"/>
              <a:sym typeface="Times New Roman"/>
            </a:endParaRPr>
          </a:p>
        </p:txBody>
      </p:sp>
      <p:pic>
        <p:nvPicPr>
          <p:cNvPr id="117" name="Google Shape;117;p19"/>
          <p:cNvPicPr preferRelativeResize="0"/>
          <p:nvPr/>
        </p:nvPicPr>
        <p:blipFill>
          <a:blip r:embed="rId4">
            <a:alphaModFix/>
          </a:blip>
          <a:stretch>
            <a:fillRect/>
          </a:stretch>
        </p:blipFill>
        <p:spPr>
          <a:xfrm>
            <a:off x="1201800" y="2294875"/>
            <a:ext cx="2877400" cy="2149775"/>
          </a:xfrm>
          <a:prstGeom prst="rect">
            <a:avLst/>
          </a:prstGeom>
          <a:noFill/>
          <a:ln>
            <a:noFill/>
          </a:ln>
        </p:spPr>
      </p:pic>
      <p:pic>
        <p:nvPicPr>
          <p:cNvPr id="118" name="Google Shape;118;p19"/>
          <p:cNvPicPr preferRelativeResize="0"/>
          <p:nvPr/>
        </p:nvPicPr>
        <p:blipFill>
          <a:blip r:embed="rId5">
            <a:alphaModFix/>
          </a:blip>
          <a:stretch>
            <a:fillRect/>
          </a:stretch>
        </p:blipFill>
        <p:spPr>
          <a:xfrm>
            <a:off x="4860075" y="2294875"/>
            <a:ext cx="2933868" cy="2191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0"/>
          <p:cNvSpPr txBox="1"/>
          <p:nvPr>
            <p:ph type="title"/>
          </p:nvPr>
        </p:nvSpPr>
        <p:spPr>
          <a:xfrm>
            <a:off x="0" y="7314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Ritsumeikan University</a:t>
            </a:r>
            <a:endParaRPr b="1" sz="3000">
              <a:latin typeface="Times New Roman"/>
              <a:ea typeface="Times New Roman"/>
              <a:cs typeface="Times New Roman"/>
              <a:sym typeface="Times New Roman"/>
            </a:endParaRPr>
          </a:p>
        </p:txBody>
      </p:sp>
      <p:pic>
        <p:nvPicPr>
          <p:cNvPr id="124" name="Google Shape;124;p20"/>
          <p:cNvPicPr preferRelativeResize="0"/>
          <p:nvPr/>
        </p:nvPicPr>
        <p:blipFill>
          <a:blip r:embed="rId4">
            <a:alphaModFix/>
          </a:blip>
          <a:stretch>
            <a:fillRect/>
          </a:stretch>
        </p:blipFill>
        <p:spPr>
          <a:xfrm>
            <a:off x="327921" y="1384700"/>
            <a:ext cx="3007842" cy="1671038"/>
          </a:xfrm>
          <a:prstGeom prst="rect">
            <a:avLst/>
          </a:prstGeom>
          <a:noFill/>
          <a:ln>
            <a:noFill/>
          </a:ln>
        </p:spPr>
      </p:pic>
      <p:sp>
        <p:nvSpPr>
          <p:cNvPr id="125" name="Google Shape;125;p20"/>
          <p:cNvSpPr txBox="1"/>
          <p:nvPr/>
        </p:nvSpPr>
        <p:spPr>
          <a:xfrm>
            <a:off x="205275" y="728921"/>
            <a:ext cx="719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Times New Roman"/>
                <a:ea typeface="Times New Roman"/>
                <a:cs typeface="Times New Roman"/>
                <a:sym typeface="Times New Roman"/>
              </a:rPr>
              <a:t>Activities for Green Campus</a:t>
            </a:r>
            <a:endParaRPr sz="2300">
              <a:latin typeface="Times New Roman"/>
              <a:ea typeface="Times New Roman"/>
              <a:cs typeface="Times New Roman"/>
              <a:sym typeface="Times New Roman"/>
            </a:endParaRPr>
          </a:p>
        </p:txBody>
      </p:sp>
      <p:sp>
        <p:nvSpPr>
          <p:cNvPr id="126" name="Google Shape;126;p20"/>
          <p:cNvSpPr txBox="1"/>
          <p:nvPr/>
        </p:nvSpPr>
        <p:spPr>
          <a:xfrm>
            <a:off x="3351974" y="1320650"/>
            <a:ext cx="5567700" cy="13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latin typeface="Merriweather"/>
              <a:ea typeface="Merriweather"/>
              <a:cs typeface="Merriweather"/>
              <a:sym typeface="Merriweather"/>
            </a:endParaRPr>
          </a:p>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Well to use rainwater and springwater for toilet water. </a:t>
            </a:r>
            <a:endParaRPr sz="2200">
              <a:latin typeface="Merriweather"/>
              <a:ea typeface="Merriweather"/>
              <a:cs typeface="Merriweather"/>
              <a:sym typeface="Merriweather"/>
            </a:endParaRPr>
          </a:p>
        </p:txBody>
      </p:sp>
      <p:pic>
        <p:nvPicPr>
          <p:cNvPr id="127" name="Google Shape;127;p20"/>
          <p:cNvPicPr preferRelativeResize="0"/>
          <p:nvPr/>
        </p:nvPicPr>
        <p:blipFill>
          <a:blip r:embed="rId5">
            <a:alphaModFix/>
          </a:blip>
          <a:stretch>
            <a:fillRect/>
          </a:stretch>
        </p:blipFill>
        <p:spPr>
          <a:xfrm>
            <a:off x="311700" y="3221875"/>
            <a:ext cx="3040275" cy="1689042"/>
          </a:xfrm>
          <a:prstGeom prst="rect">
            <a:avLst/>
          </a:prstGeom>
          <a:noFill/>
          <a:ln>
            <a:noFill/>
          </a:ln>
        </p:spPr>
      </p:pic>
      <p:sp>
        <p:nvSpPr>
          <p:cNvPr id="128" name="Google Shape;128;p20"/>
          <p:cNvSpPr txBox="1"/>
          <p:nvPr/>
        </p:nvSpPr>
        <p:spPr>
          <a:xfrm>
            <a:off x="3467901" y="3431650"/>
            <a:ext cx="5774400" cy="853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Insulation coating.</a:t>
            </a:r>
            <a:endParaRPr sz="2200">
              <a:latin typeface="Merriweather"/>
              <a:ea typeface="Merriweather"/>
              <a:cs typeface="Merriweather"/>
              <a:sym typeface="Merriweather"/>
            </a:endParaRPr>
          </a:p>
          <a:p>
            <a:pPr indent="0" lvl="0" marL="0" rtl="0" algn="l">
              <a:spcBef>
                <a:spcPts val="0"/>
              </a:spcBef>
              <a:spcAft>
                <a:spcPts val="0"/>
              </a:spcAft>
              <a:buNone/>
            </a:pPr>
            <a:r>
              <a:rPr lang="en" sz="2200">
                <a:latin typeface="Merriweather"/>
                <a:ea typeface="Merriweather"/>
                <a:cs typeface="Merriweather"/>
                <a:sym typeface="Merriweather"/>
              </a:rPr>
              <a:t> </a:t>
            </a:r>
            <a:endParaRPr sz="22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6" y="10595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Times New Roman"/>
                <a:ea typeface="Times New Roman"/>
                <a:cs typeface="Times New Roman"/>
                <a:sym typeface="Times New Roman"/>
              </a:rPr>
              <a:t>Ritsumeikan University</a:t>
            </a:r>
            <a:endParaRPr>
              <a:latin typeface="Times New Roman"/>
              <a:ea typeface="Times New Roman"/>
              <a:cs typeface="Times New Roman"/>
              <a:sym typeface="Times New Roman"/>
            </a:endParaRPr>
          </a:p>
        </p:txBody>
      </p:sp>
      <p:sp>
        <p:nvSpPr>
          <p:cNvPr id="134" name="Google Shape;134;p21"/>
          <p:cNvSpPr txBox="1"/>
          <p:nvPr>
            <p:ph idx="1" type="body"/>
          </p:nvPr>
        </p:nvSpPr>
        <p:spPr>
          <a:xfrm>
            <a:off x="3397000" y="1309700"/>
            <a:ext cx="5499000" cy="3211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2100">
              <a:solidFill>
                <a:srgbClr val="000000"/>
              </a:solidFill>
              <a:latin typeface="Merriweather"/>
              <a:ea typeface="Merriweather"/>
              <a:cs typeface="Merriweather"/>
              <a:sym typeface="Merriweather"/>
            </a:endParaRPr>
          </a:p>
          <a:p>
            <a:pPr indent="-361950" lvl="0" marL="457200" rtl="0" algn="l">
              <a:spcBef>
                <a:spcPts val="1600"/>
              </a:spcBef>
              <a:spcAft>
                <a:spcPts val="0"/>
              </a:spcAft>
              <a:buClr>
                <a:srgbClr val="000000"/>
              </a:buClr>
              <a:buSzPts val="2100"/>
              <a:buFont typeface="Merriweather"/>
              <a:buChar char="-"/>
            </a:pPr>
            <a:r>
              <a:rPr lang="en" sz="2100">
                <a:solidFill>
                  <a:srgbClr val="000000"/>
                </a:solidFill>
                <a:latin typeface="Merriweather"/>
                <a:ea typeface="Merriweather"/>
                <a:cs typeface="Merriweather"/>
                <a:sym typeface="Merriweather"/>
              </a:rPr>
              <a:t>Solar and wind power generation</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361950" lvl="0" marL="457200" rtl="0" algn="l">
              <a:spcBef>
                <a:spcPts val="1600"/>
              </a:spcBef>
              <a:spcAft>
                <a:spcPts val="0"/>
              </a:spcAft>
              <a:buClr>
                <a:srgbClr val="000000"/>
              </a:buClr>
              <a:buSzPts val="2100"/>
              <a:buFont typeface="Merriweather"/>
              <a:buChar char="-"/>
            </a:pPr>
            <a:r>
              <a:rPr lang="en" sz="2100">
                <a:solidFill>
                  <a:srgbClr val="000000"/>
                </a:solidFill>
                <a:latin typeface="Merriweather"/>
                <a:ea typeface="Merriweather"/>
                <a:cs typeface="Merriweather"/>
                <a:sym typeface="Merriweather"/>
              </a:rPr>
              <a:t>Water cooling for outdoor unit of air conditioner</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lang="en" sz="2100">
                <a:solidFill>
                  <a:srgbClr val="000000"/>
                </a:solidFill>
                <a:latin typeface="Merriweather"/>
                <a:ea typeface="Merriweather"/>
                <a:cs typeface="Merriweather"/>
                <a:sym typeface="Merriweather"/>
              </a:rPr>
              <a:t>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rPr lang="en" sz="2100">
                <a:solidFill>
                  <a:srgbClr val="000000"/>
                </a:solidFill>
                <a:latin typeface="Merriweather"/>
                <a:ea typeface="Merriweather"/>
                <a:cs typeface="Merriweather"/>
                <a:sym typeface="Merriweather"/>
              </a:rPr>
              <a:t>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2100">
              <a:solidFill>
                <a:srgbClr val="000000"/>
              </a:solidFill>
              <a:latin typeface="Merriweather"/>
              <a:ea typeface="Merriweather"/>
              <a:cs typeface="Merriweather"/>
              <a:sym typeface="Merriweather"/>
            </a:endParaRPr>
          </a:p>
          <a:p>
            <a:pPr indent="0" lvl="0" marL="0" rtl="0" algn="l">
              <a:spcBef>
                <a:spcPts val="1600"/>
              </a:spcBef>
              <a:spcAft>
                <a:spcPts val="1600"/>
              </a:spcAft>
              <a:buNone/>
            </a:pPr>
            <a:r>
              <a:t/>
            </a:r>
            <a:endParaRPr sz="2100">
              <a:solidFill>
                <a:srgbClr val="000000"/>
              </a:solidFill>
              <a:latin typeface="Merriweather"/>
              <a:ea typeface="Merriweather"/>
              <a:cs typeface="Merriweather"/>
              <a:sym typeface="Merriweather"/>
            </a:endParaRPr>
          </a:p>
        </p:txBody>
      </p:sp>
      <p:pic>
        <p:nvPicPr>
          <p:cNvPr id="135" name="Google Shape;135;p21"/>
          <p:cNvPicPr preferRelativeResize="0"/>
          <p:nvPr/>
        </p:nvPicPr>
        <p:blipFill>
          <a:blip r:embed="rId4">
            <a:alphaModFix/>
          </a:blip>
          <a:stretch>
            <a:fillRect/>
          </a:stretch>
        </p:blipFill>
        <p:spPr>
          <a:xfrm>
            <a:off x="311700" y="1235926"/>
            <a:ext cx="3085296" cy="1714050"/>
          </a:xfrm>
          <a:prstGeom prst="rect">
            <a:avLst/>
          </a:prstGeom>
          <a:noFill/>
          <a:ln>
            <a:noFill/>
          </a:ln>
        </p:spPr>
      </p:pic>
      <p:pic>
        <p:nvPicPr>
          <p:cNvPr id="136" name="Google Shape;136;p21"/>
          <p:cNvPicPr preferRelativeResize="0"/>
          <p:nvPr/>
        </p:nvPicPr>
        <p:blipFill>
          <a:blip r:embed="rId5">
            <a:alphaModFix/>
          </a:blip>
          <a:stretch>
            <a:fillRect/>
          </a:stretch>
        </p:blipFill>
        <p:spPr>
          <a:xfrm>
            <a:off x="311700" y="3069400"/>
            <a:ext cx="3085300" cy="1918570"/>
          </a:xfrm>
          <a:prstGeom prst="rect">
            <a:avLst/>
          </a:prstGeom>
          <a:noFill/>
          <a:ln>
            <a:noFill/>
          </a:ln>
        </p:spPr>
      </p:pic>
      <p:sp>
        <p:nvSpPr>
          <p:cNvPr id="137" name="Google Shape;137;p21"/>
          <p:cNvSpPr txBox="1"/>
          <p:nvPr/>
        </p:nvSpPr>
        <p:spPr>
          <a:xfrm>
            <a:off x="94850" y="678645"/>
            <a:ext cx="73152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Activities for Green Campus</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