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1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4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19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1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5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2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6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7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E210-3C7A-4993-81E9-5EACD95C15A2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C2317-BAF7-4781-A7CF-2F82CCF50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5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17792" y="-228602"/>
            <a:ext cx="12192000" cy="7086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263352" y="362273"/>
            <a:ext cx="11665296" cy="6451103"/>
            <a:chOff x="263352" y="188640"/>
            <a:chExt cx="11665296" cy="6451103"/>
          </a:xfrm>
        </p:grpSpPr>
        <p:sp>
          <p:nvSpPr>
            <p:cNvPr id="4" name="Rounded Rectangle 3"/>
            <p:cNvSpPr/>
            <p:nvPr/>
          </p:nvSpPr>
          <p:spPr>
            <a:xfrm>
              <a:off x="263352" y="404664"/>
              <a:ext cx="11665296" cy="6192688"/>
            </a:xfrm>
            <a:prstGeom prst="roundRect">
              <a:avLst>
                <a:gd name="adj" fmla="val 4332"/>
              </a:avLst>
            </a:prstGeom>
            <a:solidFill>
              <a:srgbClr val="FFDE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9984432" y="1463878"/>
              <a:ext cx="1944216" cy="51758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MY" sz="1200" b="1" dirty="0" smtClean="0">
                  <a:solidFill>
                    <a:schemeClr val="tx1"/>
                  </a:solidFill>
                </a:rPr>
                <a:t>Program </a:t>
              </a:r>
              <a:r>
                <a:rPr lang="en-MY" sz="1200" b="1" dirty="0" err="1">
                  <a:solidFill>
                    <a:schemeClr val="tx1"/>
                  </a:solidFill>
                </a:rPr>
                <a:t>berstruktur</a:t>
              </a:r>
              <a:r>
                <a:rPr lang="en-MY" sz="1200" b="1" dirty="0">
                  <a:solidFill>
                    <a:schemeClr val="tx1"/>
                  </a:solidFill>
                </a:rPr>
                <a:t> </a:t>
              </a:r>
              <a:r>
                <a:rPr lang="en-MY" sz="1200" b="1" dirty="0" err="1">
                  <a:solidFill>
                    <a:schemeClr val="tx1"/>
                  </a:solidFill>
                </a:rPr>
                <a:t>dan</a:t>
              </a:r>
              <a:r>
                <a:rPr lang="en-MY" sz="1200" b="1" dirty="0">
                  <a:solidFill>
                    <a:schemeClr val="tx1"/>
                  </a:solidFill>
                </a:rPr>
                <a:t> </a:t>
              </a:r>
              <a:r>
                <a:rPr lang="en-MY" sz="1200" b="1" dirty="0" err="1">
                  <a:solidFill>
                    <a:schemeClr val="tx1"/>
                  </a:solidFill>
                </a:rPr>
                <a:t>berkredit</a:t>
              </a:r>
              <a:r>
                <a:rPr lang="en-MY" sz="1200" b="1" dirty="0">
                  <a:solidFill>
                    <a:schemeClr val="tx1"/>
                  </a:solidFill>
                </a:rPr>
                <a:t> di </a:t>
              </a:r>
              <a:r>
                <a:rPr lang="en-MY" sz="1200" b="1" dirty="0" err="1">
                  <a:solidFill>
                    <a:schemeClr val="tx1"/>
                  </a:solidFill>
                </a:rPr>
                <a:t>bawah</a:t>
              </a:r>
              <a:r>
                <a:rPr lang="en-MY" sz="1200" b="1" dirty="0">
                  <a:solidFill>
                    <a:schemeClr val="tx1"/>
                  </a:solidFill>
                </a:rPr>
                <a:t> </a:t>
              </a:r>
              <a:r>
                <a:rPr lang="en-MY" sz="1200" b="1" dirty="0" smtClean="0">
                  <a:solidFill>
                    <a:schemeClr val="tx1"/>
                  </a:solidFill>
                </a:rPr>
                <a:t>CCSL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MY" sz="1200" b="1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MY" sz="1200" b="1" dirty="0" err="1" smtClean="0">
                  <a:solidFill>
                    <a:schemeClr val="tx1"/>
                  </a:solidFill>
                </a:rPr>
                <a:t>Kursus</a:t>
              </a:r>
              <a:r>
                <a:rPr lang="en-MY" sz="1200" b="1" dirty="0" smtClean="0">
                  <a:solidFill>
                    <a:schemeClr val="tx1"/>
                  </a:solidFill>
                </a:rPr>
                <a:t> </a:t>
              </a:r>
              <a:r>
                <a:rPr lang="en-MY" sz="1200" b="1" dirty="0" err="1" smtClean="0">
                  <a:solidFill>
                    <a:schemeClr val="tx1"/>
                  </a:solidFill>
                </a:rPr>
                <a:t>Kokurikulum</a:t>
              </a:r>
              <a:r>
                <a:rPr lang="en-MY" sz="1200" b="1" dirty="0" smtClean="0">
                  <a:solidFill>
                    <a:schemeClr val="tx1"/>
                  </a:solidFill>
                </a:rPr>
                <a:t> </a:t>
              </a:r>
              <a:r>
                <a:rPr lang="en-MY" sz="1200" b="1" dirty="0" err="1" smtClean="0">
                  <a:solidFill>
                    <a:schemeClr val="tx1"/>
                  </a:solidFill>
                </a:rPr>
                <a:t>Berkredit</a:t>
              </a:r>
              <a:endParaRPr lang="en-MY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984432" y="188640"/>
              <a:ext cx="1944216" cy="507811"/>
            </a:xfrm>
            <a:prstGeom prst="rect">
              <a:avLst/>
            </a:prstGeom>
            <a:solidFill>
              <a:srgbClr val="92BF4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Setiap</a:t>
              </a:r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sz="160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Minggu</a:t>
              </a:r>
              <a:endPara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984432" y="699459"/>
              <a:ext cx="1944216" cy="281268"/>
            </a:xfrm>
            <a:prstGeom prst="rect">
              <a:avLst/>
            </a:prstGeom>
            <a:solidFill>
              <a:srgbClr val="92BF43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040216" y="1463878"/>
              <a:ext cx="1944216" cy="51758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indent="-228600">
                <a:buFont typeface="+mj-lt"/>
                <a:buAutoNum type="arabicPeriod"/>
              </a:pPr>
              <a:r>
                <a:rPr lang="en-US" sz="1200">
                  <a:solidFill>
                    <a:schemeClr val="tx1"/>
                  </a:solidFill>
                </a:rPr>
                <a:t>Life Ready Graduate / </a:t>
              </a:r>
              <a:r>
                <a:rPr lang="en-US" sz="1200" err="1">
                  <a:solidFill>
                    <a:schemeClr val="tx1"/>
                  </a:solidFill>
                </a:rPr>
                <a:t>keusahawanan</a:t>
              </a:r>
              <a:r>
                <a:rPr lang="en-US" sz="1200">
                  <a:solidFill>
                    <a:schemeClr val="tx1"/>
                  </a:solidFill>
                </a:rPr>
                <a:t> / </a:t>
              </a:r>
              <a:r>
                <a:rPr lang="en-US" sz="1200" err="1">
                  <a:solidFill>
                    <a:schemeClr val="tx1"/>
                  </a:solidFill>
                </a:rPr>
                <a:t>inovasi</a:t>
              </a:r>
              <a:r>
                <a:rPr lang="en-US" sz="1200">
                  <a:solidFill>
                    <a:schemeClr val="tx1"/>
                  </a:solidFill>
                </a:rPr>
                <a:t>/ SULAM</a:t>
              </a:r>
            </a:p>
            <a:p>
              <a:pPr marL="228600" indent="-228600">
                <a:buFont typeface="+mj-lt"/>
                <a:buAutoNum type="arabicPeriod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 err="1">
                  <a:solidFill>
                    <a:schemeClr val="tx1"/>
                  </a:solidFill>
                </a:rPr>
                <a:t>Sesi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i="1">
                  <a:solidFill>
                    <a:schemeClr val="tx1"/>
                  </a:solidFill>
                </a:rPr>
                <a:t>engagement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jabatan</a:t>
              </a:r>
              <a:r>
                <a:rPr lang="en-US" sz="1200">
                  <a:solidFill>
                    <a:schemeClr val="tx1"/>
                  </a:solidFill>
                </a:rPr>
                <a:t> NC </a:t>
              </a:r>
              <a:r>
                <a:rPr lang="en-US" sz="1200" err="1">
                  <a:solidFill>
                    <a:schemeClr val="tx1"/>
                  </a:solidFill>
                </a:rPr>
                <a:t>bersama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pelajar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 err="1">
                  <a:solidFill>
                    <a:schemeClr val="tx1"/>
                  </a:solidFill>
                </a:rPr>
                <a:t>Keselamatan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kesejahteraan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kampus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>
                  <a:solidFill>
                    <a:schemeClr val="tx1"/>
                  </a:solidFill>
                </a:rPr>
                <a:t>Student </a:t>
              </a:r>
              <a:r>
                <a:rPr lang="en-US" sz="1200" err="1">
                  <a:solidFill>
                    <a:schemeClr val="tx1"/>
                  </a:solidFill>
                </a:rPr>
                <a:t>hospitaliti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err="1">
                  <a:solidFill>
                    <a:schemeClr val="tx1"/>
                  </a:solidFill>
                </a:rPr>
                <a:t>kelestarian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kampus</a:t>
              </a:r>
              <a:r>
                <a:rPr lang="en-US" sz="1200">
                  <a:solidFill>
                    <a:schemeClr val="tx1"/>
                  </a:solidFill>
                </a:rPr>
                <a:t>/ alumni </a:t>
              </a:r>
              <a:r>
                <a:rPr lang="en-US" sz="1200" i="1">
                  <a:solidFill>
                    <a:schemeClr val="tx1"/>
                  </a:solidFill>
                </a:rPr>
                <a:t>engagement</a:t>
              </a:r>
              <a:r>
                <a:rPr lang="en-US" sz="1200">
                  <a:solidFill>
                    <a:schemeClr val="tx1"/>
                  </a:solidFill>
                </a:rPr>
                <a:t>/ endowment</a:t>
              </a:r>
            </a:p>
            <a:p>
              <a:pPr marL="228600" indent="-228600">
                <a:buFont typeface="+mj-lt"/>
                <a:buAutoNum type="arabicPeriod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>
                  <a:solidFill>
                    <a:schemeClr val="tx1"/>
                  </a:solidFill>
                </a:rPr>
                <a:t>Pembangunan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kesejahteraan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pelajar</a:t>
              </a:r>
              <a:r>
                <a:rPr lang="en-US" sz="1200">
                  <a:solidFill>
                    <a:schemeClr val="tx1"/>
                  </a:solidFill>
                </a:rPr>
                <a:t> –TNCHEP/ program Pembangunan </a:t>
              </a:r>
              <a:r>
                <a:rPr lang="en-US" sz="1200" err="1">
                  <a:solidFill>
                    <a:schemeClr val="tx1"/>
                  </a:solidFill>
                </a:rPr>
                <a:t>Kerjaya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i="1">
                  <a:solidFill>
                    <a:schemeClr val="tx1"/>
                  </a:solidFill>
                </a:rPr>
                <a:t>mental health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err="1">
                  <a:solidFill>
                    <a:schemeClr val="tx1"/>
                  </a:solidFill>
                </a:rPr>
                <a:t>kaunseling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err="1">
                  <a:solidFill>
                    <a:schemeClr val="tx1"/>
                  </a:solidFill>
                </a:rPr>
                <a:t>patriotisme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perpaduan</a:t>
              </a:r>
              <a:r>
                <a:rPr lang="en-US" sz="1200">
                  <a:solidFill>
                    <a:schemeClr val="tx1"/>
                  </a:solidFill>
                </a:rPr>
                <a:t>/ Gap Year etc.</a:t>
              </a: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Inovasi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err="1">
                  <a:solidFill>
                    <a:schemeClr val="tx1"/>
                  </a:solidFill>
                </a:rPr>
                <a:t>komersialisasi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err="1">
                  <a:solidFill>
                    <a:schemeClr val="tx1"/>
                  </a:solidFill>
                </a:rPr>
                <a:t>hubungan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industri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096000" y="1463878"/>
              <a:ext cx="1944216" cy="51758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Sesi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i="1">
                  <a:solidFill>
                    <a:schemeClr val="tx1"/>
                  </a:solidFill>
                </a:rPr>
                <a:t>engagement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bonding </a:t>
              </a:r>
              <a:r>
                <a:rPr lang="en-US" sz="1200" err="1">
                  <a:solidFill>
                    <a:schemeClr val="tx1"/>
                  </a:solidFill>
                </a:rPr>
                <a:t>bersama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jk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kelab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persatuan</a:t>
              </a:r>
              <a:r>
                <a:rPr lang="en-US" sz="1200">
                  <a:solidFill>
                    <a:schemeClr val="tx1"/>
                  </a:solidFill>
                </a:rPr>
                <a:t>, alumni, NGO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sebagainya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Penerapan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kemahiran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insaniah</a:t>
              </a:r>
              <a:r>
                <a:rPr lang="en-US" sz="1200">
                  <a:solidFill>
                    <a:schemeClr val="tx1"/>
                  </a:solidFill>
                </a:rPr>
                <a:t>,  </a:t>
              </a:r>
              <a:r>
                <a:rPr lang="en-US" sz="1200" err="1">
                  <a:solidFill>
                    <a:schemeClr val="tx1"/>
                  </a:solidFill>
                </a:rPr>
                <a:t>pembangunan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sahsiah</a:t>
              </a:r>
              <a:r>
                <a:rPr lang="en-US" sz="1200">
                  <a:solidFill>
                    <a:schemeClr val="tx1"/>
                  </a:solidFill>
                </a:rPr>
                <a:t>, moral, </a:t>
              </a:r>
              <a:r>
                <a:rPr lang="en-US" sz="1200" err="1">
                  <a:solidFill>
                    <a:schemeClr val="tx1"/>
                  </a:solidFill>
                </a:rPr>
                <a:t>kerohanian</a:t>
              </a:r>
              <a:r>
                <a:rPr lang="en-US" sz="1200">
                  <a:solidFill>
                    <a:schemeClr val="tx1"/>
                  </a:solidFill>
                </a:rPr>
                <a:t>, </a:t>
              </a:r>
              <a:r>
                <a:rPr lang="en-US" sz="1200" err="1">
                  <a:solidFill>
                    <a:schemeClr val="tx1"/>
                  </a:solidFill>
                </a:rPr>
                <a:t>keusahawanan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Aktiviti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riadah</a:t>
              </a:r>
              <a:r>
                <a:rPr lang="en-US" sz="1200">
                  <a:solidFill>
                    <a:schemeClr val="tx1"/>
                  </a:solidFill>
                </a:rPr>
                <a:t>, </a:t>
              </a:r>
              <a:r>
                <a:rPr lang="en-US" sz="1200" err="1">
                  <a:solidFill>
                    <a:schemeClr val="tx1"/>
                  </a:solidFill>
                </a:rPr>
                <a:t>rekreasi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sukan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Disiplin</a:t>
              </a:r>
              <a:r>
                <a:rPr lang="en-US" sz="1200">
                  <a:solidFill>
                    <a:schemeClr val="tx1"/>
                  </a:solidFill>
                </a:rPr>
                <a:t>, </a:t>
              </a:r>
              <a:r>
                <a:rPr lang="en-US" sz="1200" err="1">
                  <a:solidFill>
                    <a:schemeClr val="tx1"/>
                  </a:solidFill>
                </a:rPr>
                <a:t>etika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protokol</a:t>
              </a:r>
              <a:r>
                <a:rPr lang="en-US" sz="1200">
                  <a:solidFill>
                    <a:schemeClr val="tx1"/>
                  </a:solidFill>
                </a:rPr>
                <a:t> (</a:t>
              </a:r>
              <a:r>
                <a:rPr lang="en-US" sz="1200" err="1">
                  <a:solidFill>
                    <a:schemeClr val="tx1"/>
                  </a:solidFill>
                </a:rPr>
                <a:t>latihan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kawad</a:t>
              </a:r>
              <a:r>
                <a:rPr lang="en-US" sz="1200">
                  <a:solidFill>
                    <a:schemeClr val="tx1"/>
                  </a:solidFill>
                </a:rPr>
                <a:t>)</a:t>
              </a: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 err="1">
                  <a:solidFill>
                    <a:schemeClr val="tx1"/>
                  </a:solidFill>
                </a:rPr>
                <a:t>Aktiviti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luar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serta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khidmat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masyarakat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Sesi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i="1">
                  <a:solidFill>
                    <a:schemeClr val="tx1"/>
                  </a:solidFill>
                </a:rPr>
                <a:t>engagement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bersama</a:t>
              </a:r>
              <a:r>
                <a:rPr lang="en-US" sz="1200">
                  <a:solidFill>
                    <a:schemeClr val="tx1"/>
                  </a:solidFill>
                </a:rPr>
                <a:t> MPP, </a:t>
              </a:r>
              <a:r>
                <a:rPr lang="en-US" sz="1200" err="1">
                  <a:solidFill>
                    <a:schemeClr val="tx1"/>
                  </a:solidFill>
                </a:rPr>
                <a:t>kepimpinan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kelab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persatuan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Parlimen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Siswa</a:t>
              </a:r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151784" y="1463878"/>
              <a:ext cx="1944216" cy="51758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Sesi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i="1" dirty="0">
                  <a:solidFill>
                    <a:schemeClr val="tx1"/>
                  </a:solidFill>
                </a:rPr>
                <a:t>engagement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i="1" dirty="0">
                  <a:solidFill>
                    <a:schemeClr val="tx1"/>
                  </a:solidFill>
                </a:rPr>
                <a:t>bonding session</a:t>
              </a: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Penerapan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kemahiran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insaniah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pembangunan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sahsiah</a:t>
              </a:r>
              <a:r>
                <a:rPr lang="en-US" sz="1200" dirty="0">
                  <a:solidFill>
                    <a:schemeClr val="tx1"/>
                  </a:solidFill>
                </a:rPr>
                <a:t>, moral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kerohanian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Aktiviti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riadah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sukan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 dirty="0" err="1">
                  <a:solidFill>
                    <a:schemeClr val="tx1"/>
                  </a:solidFill>
                </a:rPr>
                <a:t>Sesi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debat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syarahan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pertandingan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antara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kumpulan</a:t>
              </a:r>
              <a:r>
                <a:rPr lang="en-US" sz="1200" dirty="0">
                  <a:solidFill>
                    <a:schemeClr val="tx1"/>
                  </a:solidFill>
                </a:rPr>
                <a:t> PA</a:t>
              </a:r>
            </a:p>
            <a:p>
              <a:pPr marL="228600" indent="-228600">
                <a:buFont typeface="+mj-lt"/>
                <a:buAutoNum type="arabicPeriod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r>
                <a:rPr lang="en-US" sz="1200" dirty="0" err="1">
                  <a:solidFill>
                    <a:schemeClr val="tx1"/>
                  </a:solidFill>
                </a:rPr>
                <a:t>Penerapan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kemahiran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tambahan</a:t>
              </a:r>
              <a:r>
                <a:rPr lang="en-US" sz="1200" dirty="0">
                  <a:solidFill>
                    <a:schemeClr val="tx1"/>
                  </a:solidFill>
                </a:rPr>
                <a:t> – </a:t>
              </a:r>
              <a:r>
                <a:rPr lang="en-US" sz="1200" dirty="0" err="1">
                  <a:solidFill>
                    <a:schemeClr val="tx1"/>
                  </a:solidFill>
                </a:rPr>
                <a:t>pertanian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masakan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automotif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khidmat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masyarakat</a:t>
              </a:r>
              <a:r>
                <a:rPr lang="en-US" sz="1200" dirty="0">
                  <a:solidFill>
                    <a:schemeClr val="tx1"/>
                  </a:solidFill>
                </a:rPr>
                <a:t> (</a:t>
              </a:r>
              <a:r>
                <a:rPr lang="en-US" sz="1200" i="1" dirty="0">
                  <a:solidFill>
                    <a:schemeClr val="tx1"/>
                  </a:solidFill>
                </a:rPr>
                <a:t>service learning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  <a:endParaRPr lang="en-MY" sz="12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207568" y="1463878"/>
              <a:ext cx="1944216" cy="51758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indent="-228600">
                <a:buFont typeface="+mj-lt"/>
                <a:buAutoNum type="arabicPeriod"/>
              </a:pPr>
              <a:r>
                <a:rPr lang="en-US" sz="1200" dirty="0" err="1">
                  <a:solidFill>
                    <a:schemeClr val="tx1"/>
                  </a:solidFill>
                </a:rPr>
                <a:t>Ceramah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patriotisme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perpaduan</a:t>
              </a:r>
              <a:r>
                <a:rPr lang="en-US" sz="1200" dirty="0">
                  <a:solidFill>
                    <a:schemeClr val="tx1"/>
                  </a:solidFill>
                </a:rPr>
                <a:t>/ </a:t>
              </a:r>
              <a:r>
                <a:rPr lang="en-US" sz="1200" dirty="0" err="1">
                  <a:solidFill>
                    <a:schemeClr val="tx1"/>
                  </a:solidFill>
                </a:rPr>
                <a:t>kaedah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belajar</a:t>
              </a:r>
              <a:r>
                <a:rPr lang="en-US" sz="1200" dirty="0">
                  <a:solidFill>
                    <a:schemeClr val="tx1"/>
                  </a:solidFill>
                </a:rPr>
                <a:t>/ FYE / HTGYE/ e-portfolio/ Pembangunan </a:t>
              </a:r>
              <a:r>
                <a:rPr lang="en-US" sz="1200" dirty="0" err="1">
                  <a:solidFill>
                    <a:schemeClr val="tx1"/>
                  </a:solidFill>
                </a:rPr>
                <a:t>Kerjaya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Seminar/ </a:t>
              </a:r>
              <a:r>
                <a:rPr lang="en-US" sz="1200" dirty="0" err="1">
                  <a:solidFill>
                    <a:schemeClr val="tx1"/>
                  </a:solidFill>
                </a:rPr>
                <a:t>kolokium</a:t>
              </a:r>
              <a:r>
                <a:rPr lang="en-US" sz="1200" dirty="0">
                  <a:solidFill>
                    <a:schemeClr val="tx1"/>
                  </a:solidFill>
                </a:rPr>
                <a:t> / </a:t>
              </a:r>
              <a:r>
                <a:rPr lang="en-US" sz="1200" dirty="0" err="1">
                  <a:solidFill>
                    <a:schemeClr val="tx1"/>
                  </a:solidFill>
                </a:rPr>
                <a:t>inovasi</a:t>
              </a:r>
              <a:r>
                <a:rPr lang="en-US" sz="1200" dirty="0">
                  <a:solidFill>
                    <a:schemeClr val="tx1"/>
                  </a:solidFill>
                </a:rPr>
                <a:t>/</a:t>
              </a:r>
              <a:r>
                <a:rPr lang="en-US" sz="1200" dirty="0" err="1">
                  <a:solidFill>
                    <a:schemeClr val="tx1"/>
                  </a:solidFill>
                </a:rPr>
                <a:t>rekacipta</a:t>
              </a:r>
              <a:r>
                <a:rPr lang="en-US" sz="1200" dirty="0">
                  <a:solidFill>
                    <a:schemeClr val="tx1"/>
                  </a:solidFill>
                </a:rPr>
                <a:t>/ </a:t>
              </a:r>
              <a:r>
                <a:rPr lang="en-US" sz="1200" dirty="0" err="1">
                  <a:solidFill>
                    <a:schemeClr val="tx1"/>
                  </a:solidFill>
                </a:rPr>
                <a:t>keusahawanan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Kelestarian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kampus</a:t>
              </a:r>
              <a:r>
                <a:rPr lang="en-US" sz="1200" dirty="0">
                  <a:solidFill>
                    <a:schemeClr val="tx1"/>
                  </a:solidFill>
                </a:rPr>
                <a:t> / </a:t>
              </a:r>
              <a:r>
                <a:rPr lang="en-US" sz="1200" dirty="0" err="1">
                  <a:solidFill>
                    <a:schemeClr val="tx1"/>
                  </a:solidFill>
                </a:rPr>
                <a:t>gotong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royong</a:t>
              </a:r>
              <a:r>
                <a:rPr lang="en-US" sz="1200" dirty="0">
                  <a:solidFill>
                    <a:schemeClr val="tx1"/>
                  </a:solidFill>
                </a:rPr>
                <a:t>/ </a:t>
              </a:r>
              <a:r>
                <a:rPr lang="en-US" sz="1200" dirty="0" err="1">
                  <a:solidFill>
                    <a:schemeClr val="tx1"/>
                  </a:solidFill>
                </a:rPr>
                <a:t>riadah</a:t>
              </a:r>
              <a:r>
                <a:rPr lang="en-US" sz="1200" dirty="0">
                  <a:solidFill>
                    <a:schemeClr val="tx1"/>
                  </a:solidFill>
                </a:rPr>
                <a:t>/ </a:t>
              </a:r>
              <a:r>
                <a:rPr lang="en-US" sz="1200" dirty="0" err="1">
                  <a:solidFill>
                    <a:schemeClr val="tx1"/>
                  </a:solidFill>
                </a:rPr>
                <a:t>sukan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Sesi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debat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syarahan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pertandingan</a:t>
              </a:r>
              <a:r>
                <a:rPr lang="en-US" sz="1200" dirty="0">
                  <a:solidFill>
                    <a:schemeClr val="tx1"/>
                  </a:solidFill>
                </a:rPr>
                <a:t>  </a:t>
              </a:r>
              <a:r>
                <a:rPr lang="en-US" sz="1200" dirty="0" err="1">
                  <a:solidFill>
                    <a:schemeClr val="tx1"/>
                  </a:solidFill>
                </a:rPr>
                <a:t>antara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kumpulan</a:t>
              </a:r>
              <a:r>
                <a:rPr lang="en-US" sz="1200" dirty="0">
                  <a:solidFill>
                    <a:schemeClr val="tx1"/>
                  </a:solidFill>
                </a:rPr>
                <a:t> PA</a:t>
              </a: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Penerapan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kemahiran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insaniah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pembangunan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sahsiah</a:t>
              </a:r>
              <a:r>
                <a:rPr lang="en-US" sz="1200" dirty="0">
                  <a:solidFill>
                    <a:schemeClr val="tx1"/>
                  </a:solidFill>
                </a:rPr>
                <a:t>, moral </a:t>
              </a:r>
              <a:r>
                <a:rPr lang="en-US" sz="1200" dirty="0" err="1">
                  <a:solidFill>
                    <a:schemeClr val="tx1"/>
                  </a:solidFill>
                </a:rPr>
                <a:t>dan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kerohanian</a:t>
              </a: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en-US" sz="1200" dirty="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r>
                <a:rPr lang="en-US" sz="1200" dirty="0" err="1">
                  <a:solidFill>
                    <a:schemeClr val="tx1"/>
                  </a:solidFill>
                </a:rPr>
                <a:t>Penerapan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kemahiran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tambahan</a:t>
              </a:r>
              <a:r>
                <a:rPr lang="en-US" sz="1200" dirty="0">
                  <a:solidFill>
                    <a:schemeClr val="tx1"/>
                  </a:solidFill>
                </a:rPr>
                <a:t> – </a:t>
              </a:r>
              <a:r>
                <a:rPr lang="en-US" sz="1200" dirty="0" err="1">
                  <a:solidFill>
                    <a:schemeClr val="tx1"/>
                  </a:solidFill>
                </a:rPr>
                <a:t>pertanian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masakan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automotif</a:t>
              </a:r>
              <a:r>
                <a:rPr lang="en-US" sz="1200" dirty="0">
                  <a:solidFill>
                    <a:schemeClr val="tx1"/>
                  </a:solidFill>
                </a:rPr>
                <a:t>, </a:t>
              </a:r>
              <a:r>
                <a:rPr lang="en-US" sz="1200" dirty="0" err="1">
                  <a:solidFill>
                    <a:schemeClr val="tx1"/>
                  </a:solidFill>
                </a:rPr>
                <a:t>khidmat</a:t>
              </a:r>
              <a:r>
                <a:rPr lang="en-US" sz="1200" dirty="0">
                  <a:solidFill>
                    <a:schemeClr val="tx1"/>
                  </a:solidFill>
                </a:rPr>
                <a:t> </a:t>
              </a:r>
              <a:r>
                <a:rPr lang="en-US" sz="1200" dirty="0" err="1">
                  <a:solidFill>
                    <a:schemeClr val="tx1"/>
                  </a:solidFill>
                </a:rPr>
                <a:t>masyarakat</a:t>
              </a:r>
              <a:r>
                <a:rPr lang="en-US" sz="1200" dirty="0">
                  <a:solidFill>
                    <a:schemeClr val="tx1"/>
                  </a:solidFill>
                </a:rPr>
                <a:t> (</a:t>
              </a:r>
              <a:r>
                <a:rPr lang="en-US" sz="1200" i="1" dirty="0">
                  <a:solidFill>
                    <a:schemeClr val="tx1"/>
                  </a:solidFill>
                </a:rPr>
                <a:t>service learning</a:t>
              </a:r>
              <a:r>
                <a:rPr lang="en-US" sz="120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3352" y="1463878"/>
              <a:ext cx="1944216" cy="51758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indent="-228600">
                <a:buFont typeface="+mj-lt"/>
                <a:buAutoNum type="arabicPeriod"/>
              </a:pPr>
              <a:r>
                <a:rPr lang="en-US" sz="1200" err="1">
                  <a:solidFill>
                    <a:schemeClr val="tx1"/>
                  </a:solidFill>
                </a:rPr>
                <a:t>Taklimat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pelaksanaan</a:t>
              </a:r>
              <a:r>
                <a:rPr lang="en-US" sz="1200">
                  <a:solidFill>
                    <a:schemeClr val="tx1"/>
                  </a:solidFill>
                </a:rPr>
                <a:t> Hari </a:t>
              </a:r>
              <a:r>
                <a:rPr lang="en-US" sz="1200" err="1">
                  <a:solidFill>
                    <a:schemeClr val="tx1"/>
                  </a:solidFill>
                </a:rPr>
                <a:t>Kokurikulum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Mingguan</a:t>
              </a:r>
              <a:endParaRPr lang="en-US" sz="1200">
                <a:solidFill>
                  <a:schemeClr val="tx1"/>
                </a:solidFill>
              </a:endParaRPr>
            </a:p>
            <a:p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 startAt="2"/>
              </a:pPr>
              <a:r>
                <a:rPr lang="en-US" sz="1200" err="1">
                  <a:solidFill>
                    <a:schemeClr val="tx1"/>
                  </a:solidFill>
                </a:rPr>
                <a:t>Sesi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i="1">
                  <a:solidFill>
                    <a:schemeClr val="tx1"/>
                  </a:solidFill>
                </a:rPr>
                <a:t>engagement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Pengetua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Kolej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Kediaman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bersama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pelajar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 startAt="2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 startAt="2"/>
                <a:defRPr/>
              </a:pPr>
              <a:r>
                <a:rPr lang="en-US" sz="1200" err="1">
                  <a:solidFill>
                    <a:schemeClr val="tx1"/>
                  </a:solidFill>
                </a:rPr>
                <a:t>Aktiviti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kelestarian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kampus</a:t>
              </a:r>
              <a:r>
                <a:rPr lang="en-US" sz="1200">
                  <a:solidFill>
                    <a:schemeClr val="tx1"/>
                  </a:solidFill>
                </a:rPr>
                <a:t>/ gotong-royong/ </a:t>
              </a:r>
              <a:r>
                <a:rPr lang="en-US" sz="1200" err="1">
                  <a:solidFill>
                    <a:schemeClr val="tx1"/>
                  </a:solidFill>
                </a:rPr>
                <a:t>riadah</a:t>
              </a:r>
              <a:r>
                <a:rPr lang="en-US" sz="1200">
                  <a:solidFill>
                    <a:schemeClr val="tx1"/>
                  </a:solidFill>
                </a:rPr>
                <a:t>/ </a:t>
              </a:r>
              <a:r>
                <a:rPr lang="en-US" sz="1200" err="1">
                  <a:solidFill>
                    <a:schemeClr val="tx1"/>
                  </a:solidFill>
                </a:rPr>
                <a:t>sukan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lvl="0" indent="-228600" defTabSz="914377" eaLnBrk="1" fontAlgn="auto" hangingPunct="1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 startAt="2"/>
                <a:defRPr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 startAt="2"/>
              </a:pPr>
              <a:r>
                <a:rPr lang="en-US" sz="1200" err="1">
                  <a:solidFill>
                    <a:schemeClr val="tx1"/>
                  </a:solidFill>
                </a:rPr>
                <a:t>Aktiviti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pembangunan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kerohanian</a:t>
              </a:r>
              <a:r>
                <a:rPr lang="en-US" sz="1200">
                  <a:solidFill>
                    <a:schemeClr val="tx1"/>
                  </a:solidFill>
                </a:rPr>
                <a:t>, moral </a:t>
              </a:r>
              <a:r>
                <a:rPr lang="en-US" sz="1200" err="1">
                  <a:solidFill>
                    <a:schemeClr val="tx1"/>
                  </a:solidFill>
                </a:rPr>
                <a:t>dan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sahsiah</a:t>
              </a: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 startAt="2"/>
              </a:pPr>
              <a:endParaRPr lang="en-US" sz="1200">
                <a:solidFill>
                  <a:schemeClr val="tx1"/>
                </a:solidFill>
              </a:endParaRPr>
            </a:p>
            <a:p>
              <a:pPr marL="228600" indent="-228600">
                <a:buFont typeface="+mj-lt"/>
                <a:buAutoNum type="arabicPeriod" startAt="2"/>
              </a:pPr>
              <a:r>
                <a:rPr lang="en-US" sz="1200" err="1">
                  <a:solidFill>
                    <a:schemeClr val="tx1"/>
                  </a:solidFill>
                </a:rPr>
                <a:t>Ceramah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jemputan</a:t>
              </a:r>
              <a:r>
                <a:rPr lang="en-US" sz="1200">
                  <a:solidFill>
                    <a:schemeClr val="tx1"/>
                  </a:solidFill>
                </a:rPr>
                <a:t> – </a:t>
              </a:r>
              <a:r>
                <a:rPr lang="en-US" sz="1200" err="1">
                  <a:solidFill>
                    <a:schemeClr val="tx1"/>
                  </a:solidFill>
                </a:rPr>
                <a:t>melibatkan</a:t>
              </a:r>
              <a:r>
                <a:rPr lang="en-US" sz="1200">
                  <a:solidFill>
                    <a:schemeClr val="tx1"/>
                  </a:solidFill>
                </a:rPr>
                <a:t> </a:t>
              </a:r>
              <a:r>
                <a:rPr lang="en-US" sz="1200" err="1">
                  <a:solidFill>
                    <a:schemeClr val="tx1"/>
                  </a:solidFill>
                </a:rPr>
                <a:t>UTMAlumni</a:t>
              </a:r>
              <a:r>
                <a:rPr lang="en-US" sz="1200">
                  <a:solidFill>
                    <a:schemeClr val="tx1"/>
                  </a:solidFill>
                </a:rPr>
                <a:t>, CCIN etc.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984432" y="980728"/>
              <a:ext cx="1944216" cy="483150"/>
            </a:xfrm>
            <a:prstGeom prst="rect">
              <a:avLst/>
            </a:prstGeom>
            <a:solidFill>
              <a:srgbClr val="FFDE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040216" y="980728"/>
              <a:ext cx="1944216" cy="483150"/>
            </a:xfrm>
            <a:prstGeom prst="rect">
              <a:avLst/>
            </a:prstGeom>
            <a:solidFill>
              <a:srgbClr val="FFDE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96000" y="983736"/>
              <a:ext cx="1944216" cy="483150"/>
            </a:xfrm>
            <a:prstGeom prst="rect">
              <a:avLst/>
            </a:prstGeom>
            <a:solidFill>
              <a:srgbClr val="FFDE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51784" y="980728"/>
              <a:ext cx="1944216" cy="483150"/>
            </a:xfrm>
            <a:prstGeom prst="rect">
              <a:avLst/>
            </a:prstGeom>
            <a:solidFill>
              <a:srgbClr val="FFDE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07568" y="980728"/>
              <a:ext cx="1944216" cy="483150"/>
            </a:xfrm>
            <a:prstGeom prst="rect">
              <a:avLst/>
            </a:prstGeom>
            <a:solidFill>
              <a:srgbClr val="FFDE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3352" y="980728"/>
              <a:ext cx="1944216" cy="483150"/>
            </a:xfrm>
            <a:prstGeom prst="rect">
              <a:avLst/>
            </a:prstGeom>
            <a:solidFill>
              <a:srgbClr val="FFDEBD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035084" y="930786"/>
              <a:ext cx="1944216" cy="55399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000">
                  <a:solidFill>
                    <a:schemeClr val="accent2">
                      <a:lumMod val="50000"/>
                    </a:schemeClr>
                  </a:solidFill>
                </a:rPr>
                <a:t>TNC HEP/ AA/ NC/ P/ PI/ CANSELORI/</a:t>
              </a:r>
            </a:p>
            <a:p>
              <a:pPr algn="ctr"/>
              <a:r>
                <a:rPr lang="en-US" sz="1000" err="1">
                  <a:solidFill>
                    <a:schemeClr val="accent2">
                      <a:lumMod val="50000"/>
                    </a:schemeClr>
                  </a:solidFill>
                </a:rPr>
                <a:t>Pengarah</a:t>
              </a:r>
              <a:r>
                <a:rPr lang="en-US" sz="100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000" err="1">
                  <a:solidFill>
                    <a:schemeClr val="accent2">
                      <a:lumMod val="50000"/>
                    </a:schemeClr>
                  </a:solidFill>
                </a:rPr>
                <a:t>Kampus</a:t>
              </a:r>
              <a:r>
                <a:rPr lang="en-US" sz="1000">
                  <a:solidFill>
                    <a:schemeClr val="accent2">
                      <a:lumMod val="50000"/>
                    </a:schemeClr>
                  </a:solidFill>
                </a:rPr>
                <a:t>/ HEP KL</a:t>
              </a:r>
              <a:endParaRPr lang="en-MY" sz="100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07568" y="1074222"/>
              <a:ext cx="194421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err="1">
                  <a:solidFill>
                    <a:srgbClr val="FF0000"/>
                  </a:solidFill>
                </a:rPr>
                <a:t>Fakulti</a:t>
              </a:r>
              <a:r>
                <a:rPr lang="en-US" sz="1100" dirty="0">
                  <a:solidFill>
                    <a:srgbClr val="FF0000"/>
                  </a:solidFill>
                </a:rPr>
                <a:t>/ </a:t>
              </a:r>
              <a:r>
                <a:rPr lang="en-US" sz="1100" dirty="0" err="1">
                  <a:solidFill>
                    <a:srgbClr val="FF0000"/>
                  </a:solidFill>
                </a:rPr>
                <a:t>Sekolah</a:t>
              </a:r>
              <a:r>
                <a:rPr lang="en-US" sz="1100" dirty="0">
                  <a:solidFill>
                    <a:srgbClr val="FF0000"/>
                  </a:solidFill>
                </a:rPr>
                <a:t> / </a:t>
              </a:r>
              <a:r>
                <a:rPr lang="en-US" sz="1100" dirty="0" err="1">
                  <a:solidFill>
                    <a:srgbClr val="FF0000"/>
                  </a:solidFill>
                </a:rPr>
                <a:t>PTj</a:t>
              </a:r>
              <a:r>
                <a:rPr lang="en-US" sz="1100" dirty="0">
                  <a:solidFill>
                    <a:srgbClr val="FF0000"/>
                  </a:solidFill>
                </a:rPr>
                <a:t>/ </a:t>
              </a:r>
              <a:r>
                <a:rPr lang="en-US" sz="1100" dirty="0" err="1">
                  <a:solidFill>
                    <a:srgbClr val="FF0000"/>
                  </a:solidFill>
                </a:rPr>
                <a:t>UTMi</a:t>
              </a:r>
              <a:r>
                <a:rPr lang="en-US" sz="1100" dirty="0">
                  <a:solidFill>
                    <a:srgbClr val="FF0000"/>
                  </a:solidFill>
                </a:rPr>
                <a:t>/ UTM </a:t>
              </a:r>
              <a:r>
                <a:rPr lang="en-US" sz="1100" dirty="0" err="1">
                  <a:solidFill>
                    <a:srgbClr val="FF0000"/>
                  </a:solidFill>
                </a:rPr>
                <a:t>iLeaGue</a:t>
              </a:r>
              <a:r>
                <a:rPr lang="en-US" sz="1100" dirty="0">
                  <a:solidFill>
                    <a:srgbClr val="FF0000"/>
                  </a:solidFill>
                </a:rPr>
                <a:t>/ PSZ</a:t>
              </a:r>
              <a:endParaRPr lang="en-MY" sz="1100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3352" y="1032411"/>
              <a:ext cx="194421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Kolej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Kediaman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/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Pengetua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/ JKM/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Pusat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 Islam</a:t>
              </a:r>
              <a:endParaRPr lang="en-MY" sz="110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51784" y="930786"/>
              <a:ext cx="194421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err="1">
                  <a:solidFill>
                    <a:srgbClr val="FF0000"/>
                  </a:solidFill>
                </a:rPr>
                <a:t>Penasihat</a:t>
              </a:r>
              <a:r>
                <a:rPr lang="en-US" sz="1100" dirty="0">
                  <a:solidFill>
                    <a:srgbClr val="FF0000"/>
                  </a:solidFill>
                </a:rPr>
                <a:t> </a:t>
              </a:r>
              <a:r>
                <a:rPr lang="en-US" sz="1100" dirty="0" err="1">
                  <a:solidFill>
                    <a:srgbClr val="FF0000"/>
                  </a:solidFill>
                </a:rPr>
                <a:t>Akademik</a:t>
              </a:r>
              <a:r>
                <a:rPr lang="en-US" sz="1100" dirty="0">
                  <a:solidFill>
                    <a:srgbClr val="FF0000"/>
                  </a:solidFill>
                </a:rPr>
                <a:t> (PA)/ Pusat Islam/ etc.</a:t>
              </a:r>
              <a:endParaRPr lang="en-MY" sz="1100" dirty="0">
                <a:solidFill>
                  <a:srgbClr val="FF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0868" y="1023119"/>
              <a:ext cx="1949348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Persatuan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/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Kelab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/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Sekretariat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Anak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  <a:r>
                <a:rPr lang="en-US" sz="1100" err="1">
                  <a:solidFill>
                    <a:schemeClr val="accent2">
                      <a:lumMod val="50000"/>
                    </a:schemeClr>
                  </a:solidFill>
                </a:rPr>
                <a:t>Negeri</a:t>
              </a:r>
              <a:r>
                <a:rPr lang="en-US" sz="1100">
                  <a:solidFill>
                    <a:schemeClr val="accent2">
                      <a:lumMod val="50000"/>
                    </a:schemeClr>
                  </a:solidFill>
                </a:rPr>
                <a:t>/ MPP/ BAPP</a:t>
              </a:r>
              <a:endParaRPr lang="en-MY" sz="110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79300" y="1023119"/>
              <a:ext cx="194934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accent2">
                      <a:lumMod val="50000"/>
                    </a:schemeClr>
                  </a:solidFill>
                </a:rPr>
                <a:t>CAEL / UTM </a:t>
              </a:r>
              <a:r>
                <a:rPr lang="en-US" sz="1100" dirty="0" err="1">
                  <a:solidFill>
                    <a:schemeClr val="accent2">
                      <a:lumMod val="50000"/>
                    </a:schemeClr>
                  </a:solidFill>
                </a:rPr>
                <a:t>iLeaGue</a:t>
              </a:r>
              <a:endParaRPr lang="en-MY" sz="11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40216" y="699459"/>
              <a:ext cx="1944216" cy="281268"/>
            </a:xfrm>
            <a:prstGeom prst="rect">
              <a:avLst/>
            </a:prstGeom>
            <a:solidFill>
              <a:srgbClr val="00A3B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0" y="699459"/>
              <a:ext cx="1944216" cy="281268"/>
            </a:xfrm>
            <a:prstGeom prst="rect">
              <a:avLst/>
            </a:prstGeom>
            <a:solidFill>
              <a:srgbClr val="63549A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151784" y="699459"/>
              <a:ext cx="1944216" cy="281268"/>
            </a:xfrm>
            <a:prstGeom prst="rect">
              <a:avLst/>
            </a:prstGeom>
            <a:solidFill>
              <a:srgbClr val="B23F7E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07568" y="699459"/>
              <a:ext cx="1944216" cy="281268"/>
            </a:xfrm>
            <a:prstGeom prst="rect">
              <a:avLst/>
            </a:prstGeom>
            <a:solidFill>
              <a:srgbClr val="DF751D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63352" y="699459"/>
              <a:ext cx="1944216" cy="281268"/>
            </a:xfrm>
            <a:prstGeom prst="rect">
              <a:avLst/>
            </a:prstGeom>
            <a:solidFill>
              <a:srgbClr val="FAC30E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MY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40216" y="188640"/>
              <a:ext cx="1944216" cy="486242"/>
            </a:xfrm>
            <a:prstGeom prst="rect">
              <a:avLst/>
            </a:prstGeom>
            <a:solidFill>
              <a:srgbClr val="00A3B4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Minggu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4, 8, 12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96000" y="188640"/>
              <a:ext cx="1944216" cy="486242"/>
            </a:xfrm>
            <a:prstGeom prst="rect">
              <a:avLst/>
            </a:prstGeom>
            <a:solidFill>
              <a:srgbClr val="63549A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Minggu</a:t>
              </a:r>
              <a:endPara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3, 5, 7, 9, 11, 12, 13 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51784" y="188640"/>
              <a:ext cx="1944216" cy="486242"/>
            </a:xfrm>
            <a:prstGeom prst="rect">
              <a:avLst/>
            </a:prstGeom>
            <a:solidFill>
              <a:srgbClr val="B23F7E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Minggu</a:t>
              </a:r>
              <a:endPara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2, 6, 10, 14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07568" y="188640"/>
              <a:ext cx="1944216" cy="486242"/>
            </a:xfrm>
            <a:prstGeom prst="rect">
              <a:avLst/>
            </a:prstGeom>
            <a:solidFill>
              <a:srgbClr val="DF751D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Minggu</a:t>
              </a:r>
              <a:endPara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6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2, 6, 10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3352" y="188640"/>
              <a:ext cx="1944216" cy="486242"/>
            </a:xfrm>
            <a:prstGeom prst="rect">
              <a:avLst/>
            </a:prstGeom>
            <a:solidFill>
              <a:srgbClr val="FAC30E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Minggu</a:t>
              </a:r>
              <a:endPara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1, 5, 10, 14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63352" y="674881"/>
              <a:ext cx="11665296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/>
          <p:cNvSpPr/>
          <p:nvPr/>
        </p:nvSpPr>
        <p:spPr>
          <a:xfrm>
            <a:off x="2248119" y="-5898"/>
            <a:ext cx="76957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2">
                    <a:lumMod val="75000"/>
                  </a:schemeClr>
                </a:solidFill>
              </a:rPr>
              <a:t>CADANGAN ORGANIZATION INCHARGE (OIC) AKTIVITI HARI KOKURIKULUM MINGGUAN </a:t>
            </a:r>
            <a:endParaRPr lang="en-MY" sz="1600"/>
          </a:p>
        </p:txBody>
      </p:sp>
    </p:spTree>
    <p:extLst>
      <p:ext uri="{BB962C8B-B14F-4D97-AF65-F5344CB8AC3E}">
        <p14:creationId xmlns:p14="http://schemas.microsoft.com/office/powerpoint/2010/main" val="1517744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400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2020-11-23T00:43:40Z</dcterms:created>
  <dcterms:modified xsi:type="dcterms:W3CDTF">2021-01-12T08:38:05Z</dcterms:modified>
</cp:coreProperties>
</file>